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70" r:id="rId5"/>
    <p:sldId id="266" r:id="rId6"/>
    <p:sldId id="267" r:id="rId7"/>
    <p:sldId id="268" r:id="rId8"/>
    <p:sldId id="271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301" r:id="rId37"/>
    <p:sldId id="302" r:id="rId38"/>
    <p:sldId id="299" r:id="rId39"/>
    <p:sldId id="303" r:id="rId40"/>
    <p:sldId id="300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262" r:id="rId61"/>
    <p:sldId id="261" r:id="rId62"/>
    <p:sldId id="259" r:id="rId63"/>
    <p:sldId id="260" r:id="rId64"/>
    <p:sldId id="265" r:id="rId65"/>
    <p:sldId id="263" r:id="rId66"/>
    <p:sldId id="264" r:id="rId67"/>
    <p:sldId id="323" r:id="rId6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anmarco\Desktop\airip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Foglio1!$G$1</c:f>
              <c:strCache>
                <c:ptCount val="1"/>
                <c:pt idx="0">
                  <c:v>Maschi</c:v>
                </c:pt>
              </c:strCache>
            </c:strRef>
          </c:tx>
          <c:cat>
            <c:numRef>
              <c:f>Foglio1!$F$2:$F$8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</c:numCache>
            </c:numRef>
          </c:cat>
          <c:val>
            <c:numRef>
              <c:f>Foglio1!$G$2:$G$8</c:f>
              <c:numCache>
                <c:formatCode>####.000</c:formatCode>
                <c:ptCount val="7"/>
                <c:pt idx="0">
                  <c:v>0.78300000000000003</c:v>
                </c:pt>
                <c:pt idx="1">
                  <c:v>1.135</c:v>
                </c:pt>
                <c:pt idx="2">
                  <c:v>1.1259999999999948</c:v>
                </c:pt>
                <c:pt idx="4">
                  <c:v>1.044</c:v>
                </c:pt>
                <c:pt idx="5">
                  <c:v>1.075</c:v>
                </c:pt>
                <c:pt idx="6">
                  <c:v>1.22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Foglio1!$H$1</c:f>
              <c:strCache>
                <c:ptCount val="1"/>
                <c:pt idx="0">
                  <c:v>Femmine</c:v>
                </c:pt>
              </c:strCache>
            </c:strRef>
          </c:tx>
          <c:cat>
            <c:numRef>
              <c:f>Foglio1!$F$2:$F$8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</c:numCache>
            </c:numRef>
          </c:cat>
          <c:val>
            <c:numRef>
              <c:f>Foglio1!$H$2:$H$8</c:f>
              <c:numCache>
                <c:formatCode>####.000</c:formatCode>
                <c:ptCount val="7"/>
                <c:pt idx="0">
                  <c:v>1.0549999999999953</c:v>
                </c:pt>
                <c:pt idx="1">
                  <c:v>1.165999999999995</c:v>
                </c:pt>
                <c:pt idx="2">
                  <c:v>1.1900000000000046</c:v>
                </c:pt>
                <c:pt idx="4">
                  <c:v>0.98499999999999999</c:v>
                </c:pt>
                <c:pt idx="5">
                  <c:v>1.131</c:v>
                </c:pt>
                <c:pt idx="6">
                  <c:v>1.097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53920"/>
        <c:axId val="34755712"/>
      </c:lineChart>
      <c:catAx>
        <c:axId val="347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55712"/>
        <c:crosses val="autoZero"/>
        <c:auto val="1"/>
        <c:lblAlgn val="ctr"/>
        <c:lblOffset val="100"/>
        <c:noMultiLvlLbl val="0"/>
      </c:catAx>
      <c:valAx>
        <c:axId val="34755712"/>
        <c:scaling>
          <c:orientation val="minMax"/>
          <c:min val="0.70000000000000062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34753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588027092368333E-2"/>
          <c:y val="3.012528522471862E-2"/>
          <c:w val="0.92472960231557788"/>
          <c:h val="0.9397494295505648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tpq!$A$3:$A$10</c:f>
              <c:strCache>
                <c:ptCount val="8"/>
                <c:pt idx="0">
                  <c:v>controlli</c:v>
                </c:pt>
                <c:pt idx="1">
                  <c:v>adhd</c:v>
                </c:pt>
                <c:pt idx="2">
                  <c:v>dsa</c:v>
                </c:pt>
                <c:pt idx="3">
                  <c:v>dop</c:v>
                </c:pt>
                <c:pt idx="4">
                  <c:v>adhd+dsa</c:v>
                </c:pt>
                <c:pt idx="5">
                  <c:v>adhd+dop</c:v>
                </c:pt>
                <c:pt idx="6">
                  <c:v>dsa+dop</c:v>
                </c:pt>
                <c:pt idx="7">
                  <c:v>adhd+dsa+dop</c:v>
                </c:pt>
              </c:strCache>
            </c:strRef>
          </c:cat>
          <c:val>
            <c:numRef>
              <c:f>tpq!$B$3:$B$10</c:f>
              <c:numCache>
                <c:formatCode>####.000</c:formatCode>
                <c:ptCount val="8"/>
                <c:pt idx="0">
                  <c:v>7.0000000000000114E-3</c:v>
                </c:pt>
                <c:pt idx="1">
                  <c:v>1.2289999999999961</c:v>
                </c:pt>
                <c:pt idx="2">
                  <c:v>-7.0999999999999994E-2</c:v>
                </c:pt>
                <c:pt idx="3">
                  <c:v>-5.9000000000000143E-2</c:v>
                </c:pt>
                <c:pt idx="4">
                  <c:v>1.224</c:v>
                </c:pt>
                <c:pt idx="5">
                  <c:v>-0.442</c:v>
                </c:pt>
                <c:pt idx="6">
                  <c:v>-2.0000000000000052E-3</c:v>
                </c:pt>
                <c:pt idx="7">
                  <c:v>-0.36800000000000038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03200"/>
        <c:axId val="88804736"/>
      </c:barChart>
      <c:catAx>
        <c:axId val="8880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88804736"/>
        <c:crosses val="autoZero"/>
        <c:auto val="1"/>
        <c:lblAlgn val="ctr"/>
        <c:lblOffset val="100"/>
        <c:noMultiLvlLbl val="0"/>
      </c:catAx>
      <c:valAx>
        <c:axId val="88804736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88803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9FBC6-12D3-4951-8522-855B95B270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1F9E73-6C52-4982-A926-4654A9487710}">
      <dgm:prSet phldrT="[Testo]" custT="1"/>
      <dgm:spPr/>
      <dgm:t>
        <a:bodyPr/>
        <a:lstStyle/>
        <a:p>
          <a:pPr algn="ctr"/>
          <a:r>
            <a:rPr lang="it-IT" sz="2400" dirty="0" smtClean="0">
              <a:solidFill>
                <a:srgbClr val="002060"/>
              </a:solidFill>
            </a:rPr>
            <a:t>autori</a:t>
          </a:r>
          <a:endParaRPr lang="it-IT" sz="2400" dirty="0">
            <a:solidFill>
              <a:srgbClr val="002060"/>
            </a:solidFill>
          </a:endParaRPr>
        </a:p>
      </dgm:t>
    </dgm:pt>
    <dgm:pt modelId="{EC33A8E1-4786-4B26-902E-529D1417FD84}" type="parTrans" cxnId="{4F2CF105-B4A5-44B6-9F16-CE7CDD5360AD}">
      <dgm:prSet/>
      <dgm:spPr/>
      <dgm:t>
        <a:bodyPr/>
        <a:lstStyle/>
        <a:p>
          <a:endParaRPr lang="it-IT"/>
        </a:p>
      </dgm:t>
    </dgm:pt>
    <dgm:pt modelId="{AC272344-44E1-4BB2-A5E4-80663E1D3C64}" type="sibTrans" cxnId="{4F2CF105-B4A5-44B6-9F16-CE7CDD5360AD}">
      <dgm:prSet/>
      <dgm:spPr/>
      <dgm:t>
        <a:bodyPr/>
        <a:lstStyle/>
        <a:p>
          <a:endParaRPr lang="it-IT"/>
        </a:p>
      </dgm:t>
    </dgm:pt>
    <dgm:pt modelId="{DD34F9EE-F43C-4B93-921C-D4D761B3B428}">
      <dgm:prSet phldrT="[Testo]"/>
      <dgm:spPr/>
      <dgm:t>
        <a:bodyPr/>
        <a:lstStyle/>
        <a:p>
          <a:r>
            <a:rPr lang="it-IT" u="none" dirty="0" smtClean="0">
              <a:solidFill>
                <a:srgbClr val="002060"/>
              </a:solidFill>
            </a:rPr>
            <a:t>Esistono diverse definizioni e modelli relativi alle «FUNZIONI ESECUTIVE»… maggiori autori: </a:t>
          </a:r>
          <a:r>
            <a:rPr lang="it-IT" u="sng" dirty="0" err="1" smtClean="0">
              <a:solidFill>
                <a:srgbClr val="002060"/>
              </a:solidFill>
            </a:rPr>
            <a:t>Baddeley</a:t>
          </a:r>
          <a:r>
            <a:rPr lang="it-IT" u="none" dirty="0" smtClean="0">
              <a:solidFill>
                <a:srgbClr val="002060"/>
              </a:solidFill>
            </a:rPr>
            <a:t> (1986)- </a:t>
          </a:r>
          <a:r>
            <a:rPr lang="it-IT" u="sng" dirty="0" smtClean="0">
              <a:solidFill>
                <a:srgbClr val="002060"/>
              </a:solidFill>
            </a:rPr>
            <a:t>Norman e </a:t>
          </a:r>
          <a:r>
            <a:rPr lang="it-IT" u="sng" dirty="0" err="1" smtClean="0">
              <a:solidFill>
                <a:srgbClr val="002060"/>
              </a:solidFill>
            </a:rPr>
            <a:t>Shallice</a:t>
          </a:r>
          <a:r>
            <a:rPr lang="it-IT" u="sng" dirty="0" smtClean="0">
              <a:solidFill>
                <a:srgbClr val="002060"/>
              </a:solidFill>
            </a:rPr>
            <a:t> </a:t>
          </a:r>
          <a:r>
            <a:rPr lang="it-IT" u="none" dirty="0" smtClean="0">
              <a:solidFill>
                <a:srgbClr val="002060"/>
              </a:solidFill>
            </a:rPr>
            <a:t>(1986)- </a:t>
          </a:r>
          <a:r>
            <a:rPr lang="it-IT" u="sng" dirty="0" err="1" smtClean="0">
              <a:solidFill>
                <a:srgbClr val="002060"/>
              </a:solidFill>
            </a:rPr>
            <a:t>Moscovitch</a:t>
          </a:r>
          <a:r>
            <a:rPr lang="it-IT" u="sng" dirty="0" smtClean="0">
              <a:solidFill>
                <a:srgbClr val="002060"/>
              </a:solidFill>
            </a:rPr>
            <a:t> e Umiltà </a:t>
          </a:r>
          <a:r>
            <a:rPr lang="it-IT" u="none" dirty="0" smtClean="0">
              <a:solidFill>
                <a:srgbClr val="002060"/>
              </a:solidFill>
            </a:rPr>
            <a:t>(1990)</a:t>
          </a:r>
          <a:endParaRPr lang="it-IT" u="none" dirty="0">
            <a:solidFill>
              <a:srgbClr val="002060"/>
            </a:solidFill>
          </a:endParaRPr>
        </a:p>
      </dgm:t>
    </dgm:pt>
    <dgm:pt modelId="{0C53DC89-71D2-4241-A21E-C6A0A502E1BC}" type="parTrans" cxnId="{C3493D9F-1252-4551-83A0-BFFAE09A5F48}">
      <dgm:prSet/>
      <dgm:spPr/>
      <dgm:t>
        <a:bodyPr/>
        <a:lstStyle/>
        <a:p>
          <a:endParaRPr lang="it-IT"/>
        </a:p>
      </dgm:t>
    </dgm:pt>
    <dgm:pt modelId="{FEB163F3-D5DC-492D-8CDE-92B789CBC4E1}" type="sibTrans" cxnId="{C3493D9F-1252-4551-83A0-BFFAE09A5F48}">
      <dgm:prSet/>
      <dgm:spPr/>
      <dgm:t>
        <a:bodyPr/>
        <a:lstStyle/>
        <a:p>
          <a:endParaRPr lang="it-IT"/>
        </a:p>
      </dgm:t>
    </dgm:pt>
    <dgm:pt modelId="{734B9C2A-7BA6-45CD-8164-7A67E0341F37}">
      <dgm:prSet phldrT="[Testo]"/>
      <dgm:spPr/>
      <dgm:t>
        <a:bodyPr/>
        <a:lstStyle/>
        <a:p>
          <a:r>
            <a:rPr lang="it-IT" dirty="0" smtClean="0">
              <a:solidFill>
                <a:srgbClr val="002060"/>
              </a:solidFill>
            </a:rPr>
            <a:t>Questi modelli hanno comunque </a:t>
          </a:r>
          <a:r>
            <a:rPr lang="it-IT" u="sng" dirty="0" smtClean="0">
              <a:solidFill>
                <a:srgbClr val="002060"/>
              </a:solidFill>
            </a:rPr>
            <a:t>alcuni aspetti in comune:</a:t>
          </a:r>
          <a:r>
            <a:rPr lang="it-IT" dirty="0" smtClean="0">
              <a:solidFill>
                <a:srgbClr val="002060"/>
              </a:solidFill>
            </a:rPr>
            <a:t> postulano l’esistenza di </a:t>
          </a:r>
          <a:r>
            <a:rPr lang="it-IT" b="1" dirty="0" smtClean="0">
              <a:solidFill>
                <a:srgbClr val="FF0000"/>
              </a:solidFill>
            </a:rPr>
            <a:t>un Sistema </a:t>
          </a:r>
          <a:r>
            <a:rPr lang="it-IT" dirty="0" smtClean="0">
              <a:solidFill>
                <a:srgbClr val="002060"/>
              </a:solidFill>
            </a:rPr>
            <a:t>deputato a </a:t>
          </a:r>
          <a:r>
            <a:rPr lang="it-IT" b="1" dirty="0" smtClean="0">
              <a:solidFill>
                <a:srgbClr val="FF0000"/>
              </a:solidFill>
            </a:rPr>
            <a:t>fornire risorse </a:t>
          </a:r>
          <a:r>
            <a:rPr lang="it-IT" b="1" dirty="0" err="1" smtClean="0">
              <a:solidFill>
                <a:srgbClr val="FF0000"/>
              </a:solidFill>
            </a:rPr>
            <a:t>attentive</a:t>
          </a:r>
          <a:r>
            <a:rPr lang="it-IT" dirty="0" smtClean="0">
              <a:solidFill>
                <a:srgbClr val="FF0000"/>
              </a:solidFill>
            </a:rPr>
            <a:t> </a:t>
          </a:r>
          <a:r>
            <a:rPr lang="it-IT" dirty="0" smtClean="0">
              <a:solidFill>
                <a:srgbClr val="002060"/>
              </a:solidFill>
            </a:rPr>
            <a:t>per lo svolgimento dei diversi compiti cognitivi</a:t>
          </a:r>
          <a:endParaRPr lang="it-IT" b="1" dirty="0">
            <a:solidFill>
              <a:srgbClr val="002060"/>
            </a:solidFill>
          </a:endParaRPr>
        </a:p>
      </dgm:t>
    </dgm:pt>
    <dgm:pt modelId="{46843388-2811-4809-952B-73D60E98B726}" type="parTrans" cxnId="{5A299E06-1C2D-4CBF-A198-B76CAF36DA59}">
      <dgm:prSet/>
      <dgm:spPr/>
      <dgm:t>
        <a:bodyPr/>
        <a:lstStyle/>
        <a:p>
          <a:endParaRPr lang="it-IT"/>
        </a:p>
      </dgm:t>
    </dgm:pt>
    <dgm:pt modelId="{36C0AD4C-52D3-47D7-BADF-39773F4ACABA}" type="sibTrans" cxnId="{5A299E06-1C2D-4CBF-A198-B76CAF36DA59}">
      <dgm:prSet/>
      <dgm:spPr/>
      <dgm:t>
        <a:bodyPr/>
        <a:lstStyle/>
        <a:p>
          <a:endParaRPr lang="it-IT"/>
        </a:p>
      </dgm:t>
    </dgm:pt>
    <dgm:pt modelId="{E488CD8C-AB71-4270-A0B8-F90C0D6AA23F}">
      <dgm:prSet phldrT="[Testo]"/>
      <dgm:spPr/>
      <dgm:t>
        <a:bodyPr/>
        <a:lstStyle/>
        <a:p>
          <a:r>
            <a:rPr lang="it-IT" b="1" u="none" dirty="0" smtClean="0">
              <a:solidFill>
                <a:srgbClr val="002060"/>
              </a:solidFill>
            </a:rPr>
            <a:t>Sistema Attentivo Supervisore </a:t>
          </a:r>
          <a:r>
            <a:rPr lang="it-IT" u="none" dirty="0" smtClean="0">
              <a:solidFill>
                <a:srgbClr val="002060"/>
              </a:solidFill>
            </a:rPr>
            <a:t>(</a:t>
          </a:r>
          <a:r>
            <a:rPr lang="it-IT" u="none" dirty="0" err="1" smtClean="0">
              <a:solidFill>
                <a:srgbClr val="002060"/>
              </a:solidFill>
            </a:rPr>
            <a:t>Shallice</a:t>
          </a:r>
          <a:r>
            <a:rPr lang="it-IT" u="none" dirty="0" smtClean="0">
              <a:solidFill>
                <a:srgbClr val="002060"/>
              </a:solidFill>
            </a:rPr>
            <a:t>)</a:t>
          </a:r>
          <a:endParaRPr lang="it-IT" u="none" dirty="0" smtClean="0">
            <a:solidFill>
              <a:srgbClr val="002060"/>
            </a:solidFill>
            <a:sym typeface="Wingdings" panose="05000000000000000000" pitchFamily="2" charset="2"/>
          </a:endParaRPr>
        </a:p>
        <a:p>
          <a:r>
            <a:rPr lang="it-IT" b="1" u="none" dirty="0" smtClean="0">
              <a:solidFill>
                <a:srgbClr val="002060"/>
              </a:solidFill>
              <a:sym typeface="Wingdings" panose="05000000000000000000" pitchFamily="2" charset="2"/>
            </a:rPr>
            <a:t>Processore Centrale </a:t>
          </a:r>
          <a:r>
            <a:rPr lang="it-IT" b="0" u="none" dirty="0" smtClean="0">
              <a:solidFill>
                <a:srgbClr val="002060"/>
              </a:solidFill>
              <a:sym typeface="Wingdings" panose="05000000000000000000" pitchFamily="2" charset="2"/>
            </a:rPr>
            <a:t>(</a:t>
          </a:r>
          <a:r>
            <a:rPr lang="it-IT" b="0" u="none" dirty="0" err="1" smtClean="0">
              <a:solidFill>
                <a:srgbClr val="002060"/>
              </a:solidFill>
              <a:sym typeface="Wingdings" panose="05000000000000000000" pitchFamily="2" charset="2"/>
            </a:rPr>
            <a:t>Moscovitch</a:t>
          </a:r>
          <a:r>
            <a:rPr lang="it-IT" b="0" u="none" dirty="0" smtClean="0">
              <a:solidFill>
                <a:srgbClr val="002060"/>
              </a:solidFill>
              <a:sym typeface="Wingdings" panose="05000000000000000000" pitchFamily="2" charset="2"/>
            </a:rPr>
            <a:t> e Umiltà)</a:t>
          </a:r>
        </a:p>
        <a:p>
          <a:r>
            <a:rPr lang="it-IT" b="1" u="none" dirty="0" smtClean="0">
              <a:solidFill>
                <a:srgbClr val="002060"/>
              </a:solidFill>
              <a:sym typeface="Wingdings" panose="05000000000000000000" pitchFamily="2" charset="2"/>
            </a:rPr>
            <a:t>Sistema Esecutivo Centrale </a:t>
          </a:r>
          <a:r>
            <a:rPr lang="it-IT" b="0" u="none" dirty="0" smtClean="0">
              <a:solidFill>
                <a:srgbClr val="002060"/>
              </a:solidFill>
              <a:sym typeface="Wingdings" panose="05000000000000000000" pitchFamily="2" charset="2"/>
            </a:rPr>
            <a:t>(</a:t>
          </a:r>
          <a:r>
            <a:rPr lang="it-IT" b="0" u="none" dirty="0" err="1" smtClean="0">
              <a:solidFill>
                <a:srgbClr val="002060"/>
              </a:solidFill>
              <a:sym typeface="Wingdings" panose="05000000000000000000" pitchFamily="2" charset="2"/>
            </a:rPr>
            <a:t>Baddeley</a:t>
          </a:r>
          <a:r>
            <a:rPr lang="it-IT" b="0" u="none" dirty="0" smtClean="0">
              <a:solidFill>
                <a:srgbClr val="002060"/>
              </a:solidFill>
              <a:sym typeface="Wingdings" panose="05000000000000000000" pitchFamily="2" charset="2"/>
            </a:rPr>
            <a:t>)</a:t>
          </a:r>
          <a:endParaRPr lang="it-IT" b="0" u="none" dirty="0">
            <a:solidFill>
              <a:srgbClr val="002060"/>
            </a:solidFill>
          </a:endParaRPr>
        </a:p>
      </dgm:t>
    </dgm:pt>
    <dgm:pt modelId="{ED8F88ED-35F4-405B-8CDB-234D97BBB243}" type="parTrans" cxnId="{73769C3B-F070-40B3-95A3-7D59B4C29FEB}">
      <dgm:prSet/>
      <dgm:spPr/>
      <dgm:t>
        <a:bodyPr/>
        <a:lstStyle/>
        <a:p>
          <a:endParaRPr lang="it-IT"/>
        </a:p>
      </dgm:t>
    </dgm:pt>
    <dgm:pt modelId="{3D240902-1100-4396-B54E-2B7B6BA80557}" type="sibTrans" cxnId="{73769C3B-F070-40B3-95A3-7D59B4C29FEB}">
      <dgm:prSet/>
      <dgm:spPr/>
      <dgm:t>
        <a:bodyPr/>
        <a:lstStyle/>
        <a:p>
          <a:endParaRPr lang="it-IT"/>
        </a:p>
      </dgm:t>
    </dgm:pt>
    <dgm:pt modelId="{31E295FC-835A-4AB4-83D7-832F0E5666D3}" type="pres">
      <dgm:prSet presAssocID="{9349FBC6-12D3-4951-8522-855B95B270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2B08974-AD98-4346-B7A8-44074475C32E}" type="pres">
      <dgm:prSet presAssocID="{FC1F9E73-6C52-4982-A926-4654A9487710}" presName="thickLine" presStyleLbl="alignNode1" presStyleIdx="0" presStyleCnt="1"/>
      <dgm:spPr/>
    </dgm:pt>
    <dgm:pt modelId="{67DF9E65-3BEE-4FD6-A5C2-F507B926C642}" type="pres">
      <dgm:prSet presAssocID="{FC1F9E73-6C52-4982-A926-4654A9487710}" presName="horz1" presStyleCnt="0"/>
      <dgm:spPr/>
    </dgm:pt>
    <dgm:pt modelId="{6D5C4417-6824-40AA-BC20-E829FD3AF61F}" type="pres">
      <dgm:prSet presAssocID="{FC1F9E73-6C52-4982-A926-4654A9487710}" presName="tx1" presStyleLbl="revTx" presStyleIdx="0" presStyleCnt="4"/>
      <dgm:spPr/>
      <dgm:t>
        <a:bodyPr/>
        <a:lstStyle/>
        <a:p>
          <a:endParaRPr lang="it-IT"/>
        </a:p>
      </dgm:t>
    </dgm:pt>
    <dgm:pt modelId="{FADA8EC3-E282-441B-B4E9-4FEE5A40640F}" type="pres">
      <dgm:prSet presAssocID="{FC1F9E73-6C52-4982-A926-4654A9487710}" presName="vert1" presStyleCnt="0"/>
      <dgm:spPr/>
    </dgm:pt>
    <dgm:pt modelId="{45062FD0-C731-4F15-AE2B-A0F5D4C25974}" type="pres">
      <dgm:prSet presAssocID="{DD34F9EE-F43C-4B93-921C-D4D761B3B428}" presName="vertSpace2a" presStyleCnt="0"/>
      <dgm:spPr/>
    </dgm:pt>
    <dgm:pt modelId="{72EEA5E1-25B0-4BA6-BFE7-294951D4BE79}" type="pres">
      <dgm:prSet presAssocID="{DD34F9EE-F43C-4B93-921C-D4D761B3B428}" presName="horz2" presStyleCnt="0"/>
      <dgm:spPr/>
    </dgm:pt>
    <dgm:pt modelId="{3926049C-EA4F-4A15-B527-E489ED2249BD}" type="pres">
      <dgm:prSet presAssocID="{DD34F9EE-F43C-4B93-921C-D4D761B3B428}" presName="horzSpace2" presStyleCnt="0"/>
      <dgm:spPr/>
    </dgm:pt>
    <dgm:pt modelId="{E2F20974-2370-428E-9E0F-019B18489A73}" type="pres">
      <dgm:prSet presAssocID="{DD34F9EE-F43C-4B93-921C-D4D761B3B428}" presName="tx2" presStyleLbl="revTx" presStyleIdx="1" presStyleCnt="4"/>
      <dgm:spPr/>
      <dgm:t>
        <a:bodyPr/>
        <a:lstStyle/>
        <a:p>
          <a:endParaRPr lang="it-IT"/>
        </a:p>
      </dgm:t>
    </dgm:pt>
    <dgm:pt modelId="{DB13A525-1F0D-4977-A8A5-2EA42FC8ED0D}" type="pres">
      <dgm:prSet presAssocID="{DD34F9EE-F43C-4B93-921C-D4D761B3B428}" presName="vert2" presStyleCnt="0"/>
      <dgm:spPr/>
    </dgm:pt>
    <dgm:pt modelId="{3203B649-C94F-4034-965A-30296426B7E8}" type="pres">
      <dgm:prSet presAssocID="{DD34F9EE-F43C-4B93-921C-D4D761B3B428}" presName="thinLine2b" presStyleLbl="callout" presStyleIdx="0" presStyleCnt="3"/>
      <dgm:spPr/>
    </dgm:pt>
    <dgm:pt modelId="{69D87B83-D58B-4594-AE45-C2C6503336E7}" type="pres">
      <dgm:prSet presAssocID="{DD34F9EE-F43C-4B93-921C-D4D761B3B428}" presName="vertSpace2b" presStyleCnt="0"/>
      <dgm:spPr/>
    </dgm:pt>
    <dgm:pt modelId="{2CE867B9-572B-4668-BB9B-72676A3552E6}" type="pres">
      <dgm:prSet presAssocID="{734B9C2A-7BA6-45CD-8164-7A67E0341F37}" presName="horz2" presStyleCnt="0"/>
      <dgm:spPr/>
    </dgm:pt>
    <dgm:pt modelId="{56DCB615-4513-4F86-BF57-70A060242C07}" type="pres">
      <dgm:prSet presAssocID="{734B9C2A-7BA6-45CD-8164-7A67E0341F37}" presName="horzSpace2" presStyleCnt="0"/>
      <dgm:spPr/>
    </dgm:pt>
    <dgm:pt modelId="{5DC4C03C-529B-4FDE-9C63-CB7CA1BBED8E}" type="pres">
      <dgm:prSet presAssocID="{734B9C2A-7BA6-45CD-8164-7A67E0341F37}" presName="tx2" presStyleLbl="revTx" presStyleIdx="2" presStyleCnt="4"/>
      <dgm:spPr/>
      <dgm:t>
        <a:bodyPr/>
        <a:lstStyle/>
        <a:p>
          <a:endParaRPr lang="it-IT"/>
        </a:p>
      </dgm:t>
    </dgm:pt>
    <dgm:pt modelId="{3F5F7E88-7D94-4C40-B172-F72DA3E382BB}" type="pres">
      <dgm:prSet presAssocID="{734B9C2A-7BA6-45CD-8164-7A67E0341F37}" presName="vert2" presStyleCnt="0"/>
      <dgm:spPr/>
    </dgm:pt>
    <dgm:pt modelId="{8EB99961-284C-41C1-872A-4AC0E48ED669}" type="pres">
      <dgm:prSet presAssocID="{734B9C2A-7BA6-45CD-8164-7A67E0341F37}" presName="thinLine2b" presStyleLbl="callout" presStyleIdx="1" presStyleCnt="3"/>
      <dgm:spPr/>
    </dgm:pt>
    <dgm:pt modelId="{8BF2895A-30A3-4659-9322-4025A16230C5}" type="pres">
      <dgm:prSet presAssocID="{734B9C2A-7BA6-45CD-8164-7A67E0341F37}" presName="vertSpace2b" presStyleCnt="0"/>
      <dgm:spPr/>
    </dgm:pt>
    <dgm:pt modelId="{41F6F411-CD5F-4A83-938D-14F4178E73B4}" type="pres">
      <dgm:prSet presAssocID="{E488CD8C-AB71-4270-A0B8-F90C0D6AA23F}" presName="horz2" presStyleCnt="0"/>
      <dgm:spPr/>
    </dgm:pt>
    <dgm:pt modelId="{2AA9D5CD-5983-4F02-89A5-18BD0FBD0D6F}" type="pres">
      <dgm:prSet presAssocID="{E488CD8C-AB71-4270-A0B8-F90C0D6AA23F}" presName="horzSpace2" presStyleCnt="0"/>
      <dgm:spPr/>
    </dgm:pt>
    <dgm:pt modelId="{B5716CFE-4DDA-455A-9013-E175BE29AAD3}" type="pres">
      <dgm:prSet presAssocID="{E488CD8C-AB71-4270-A0B8-F90C0D6AA23F}" presName="tx2" presStyleLbl="revTx" presStyleIdx="3" presStyleCnt="4"/>
      <dgm:spPr/>
      <dgm:t>
        <a:bodyPr/>
        <a:lstStyle/>
        <a:p>
          <a:endParaRPr lang="it-IT"/>
        </a:p>
      </dgm:t>
    </dgm:pt>
    <dgm:pt modelId="{D56623C9-CAB5-4D4C-9F63-42123266EE68}" type="pres">
      <dgm:prSet presAssocID="{E488CD8C-AB71-4270-A0B8-F90C0D6AA23F}" presName="vert2" presStyleCnt="0"/>
      <dgm:spPr/>
    </dgm:pt>
    <dgm:pt modelId="{3C968908-ACC3-47D8-8D2E-1DD8DC82998B}" type="pres">
      <dgm:prSet presAssocID="{E488CD8C-AB71-4270-A0B8-F90C0D6AA23F}" presName="thinLine2b" presStyleLbl="callout" presStyleIdx="2" presStyleCnt="3"/>
      <dgm:spPr/>
    </dgm:pt>
    <dgm:pt modelId="{CDAD60A1-E88E-403B-B869-04228C5426B3}" type="pres">
      <dgm:prSet presAssocID="{E488CD8C-AB71-4270-A0B8-F90C0D6AA23F}" presName="vertSpace2b" presStyleCnt="0"/>
      <dgm:spPr/>
    </dgm:pt>
  </dgm:ptLst>
  <dgm:cxnLst>
    <dgm:cxn modelId="{A6A81D9B-BD0B-4C30-8EC0-98D00BEED24C}" type="presOf" srcId="{734B9C2A-7BA6-45CD-8164-7A67E0341F37}" destId="{5DC4C03C-529B-4FDE-9C63-CB7CA1BBED8E}" srcOrd="0" destOrd="0" presId="urn:microsoft.com/office/officeart/2008/layout/LinedList"/>
    <dgm:cxn modelId="{24672026-8612-47DD-987C-83BB6216A653}" type="presOf" srcId="{E488CD8C-AB71-4270-A0B8-F90C0D6AA23F}" destId="{B5716CFE-4DDA-455A-9013-E175BE29AAD3}" srcOrd="0" destOrd="0" presId="urn:microsoft.com/office/officeart/2008/layout/LinedList"/>
    <dgm:cxn modelId="{4F2CF105-B4A5-44B6-9F16-CE7CDD5360AD}" srcId="{9349FBC6-12D3-4951-8522-855B95B2702D}" destId="{FC1F9E73-6C52-4982-A926-4654A9487710}" srcOrd="0" destOrd="0" parTransId="{EC33A8E1-4786-4B26-902E-529D1417FD84}" sibTransId="{AC272344-44E1-4BB2-A5E4-80663E1D3C64}"/>
    <dgm:cxn modelId="{C3493D9F-1252-4551-83A0-BFFAE09A5F48}" srcId="{FC1F9E73-6C52-4982-A926-4654A9487710}" destId="{DD34F9EE-F43C-4B93-921C-D4D761B3B428}" srcOrd="0" destOrd="0" parTransId="{0C53DC89-71D2-4241-A21E-C6A0A502E1BC}" sibTransId="{FEB163F3-D5DC-492D-8CDE-92B789CBC4E1}"/>
    <dgm:cxn modelId="{72C0C85A-F53F-4447-8526-C5551D734DDD}" type="presOf" srcId="{FC1F9E73-6C52-4982-A926-4654A9487710}" destId="{6D5C4417-6824-40AA-BC20-E829FD3AF61F}" srcOrd="0" destOrd="0" presId="urn:microsoft.com/office/officeart/2008/layout/LinedList"/>
    <dgm:cxn modelId="{42875EC7-AD8E-45F7-9100-67F84F1FB7DD}" type="presOf" srcId="{9349FBC6-12D3-4951-8522-855B95B2702D}" destId="{31E295FC-835A-4AB4-83D7-832F0E5666D3}" srcOrd="0" destOrd="0" presId="urn:microsoft.com/office/officeart/2008/layout/LinedList"/>
    <dgm:cxn modelId="{999A2EFC-CE40-4D84-B2A1-AFA5430114B2}" type="presOf" srcId="{DD34F9EE-F43C-4B93-921C-D4D761B3B428}" destId="{E2F20974-2370-428E-9E0F-019B18489A73}" srcOrd="0" destOrd="0" presId="urn:microsoft.com/office/officeart/2008/layout/LinedList"/>
    <dgm:cxn modelId="{73769C3B-F070-40B3-95A3-7D59B4C29FEB}" srcId="{FC1F9E73-6C52-4982-A926-4654A9487710}" destId="{E488CD8C-AB71-4270-A0B8-F90C0D6AA23F}" srcOrd="2" destOrd="0" parTransId="{ED8F88ED-35F4-405B-8CDB-234D97BBB243}" sibTransId="{3D240902-1100-4396-B54E-2B7B6BA80557}"/>
    <dgm:cxn modelId="{5A299E06-1C2D-4CBF-A198-B76CAF36DA59}" srcId="{FC1F9E73-6C52-4982-A926-4654A9487710}" destId="{734B9C2A-7BA6-45CD-8164-7A67E0341F37}" srcOrd="1" destOrd="0" parTransId="{46843388-2811-4809-952B-73D60E98B726}" sibTransId="{36C0AD4C-52D3-47D7-BADF-39773F4ACABA}"/>
    <dgm:cxn modelId="{465D296B-96D2-416B-AC99-95C794ED6C81}" type="presParOf" srcId="{31E295FC-835A-4AB4-83D7-832F0E5666D3}" destId="{22B08974-AD98-4346-B7A8-44074475C32E}" srcOrd="0" destOrd="0" presId="urn:microsoft.com/office/officeart/2008/layout/LinedList"/>
    <dgm:cxn modelId="{65B6698D-FB89-4F26-816B-2A0B5D8566CD}" type="presParOf" srcId="{31E295FC-835A-4AB4-83D7-832F0E5666D3}" destId="{67DF9E65-3BEE-4FD6-A5C2-F507B926C642}" srcOrd="1" destOrd="0" presId="urn:microsoft.com/office/officeart/2008/layout/LinedList"/>
    <dgm:cxn modelId="{E5DCC85A-1A81-4FF2-9E11-DE826F8FA3E3}" type="presParOf" srcId="{67DF9E65-3BEE-4FD6-A5C2-F507B926C642}" destId="{6D5C4417-6824-40AA-BC20-E829FD3AF61F}" srcOrd="0" destOrd="0" presId="urn:microsoft.com/office/officeart/2008/layout/LinedList"/>
    <dgm:cxn modelId="{EF3A9287-2FF4-4558-B21A-1D491004E307}" type="presParOf" srcId="{67DF9E65-3BEE-4FD6-A5C2-F507B926C642}" destId="{FADA8EC3-E282-441B-B4E9-4FEE5A40640F}" srcOrd="1" destOrd="0" presId="urn:microsoft.com/office/officeart/2008/layout/LinedList"/>
    <dgm:cxn modelId="{2AC956B2-228C-47D5-A737-573B0DBA3C2D}" type="presParOf" srcId="{FADA8EC3-E282-441B-B4E9-4FEE5A40640F}" destId="{45062FD0-C731-4F15-AE2B-A0F5D4C25974}" srcOrd="0" destOrd="0" presId="urn:microsoft.com/office/officeart/2008/layout/LinedList"/>
    <dgm:cxn modelId="{6C441F6E-27B8-48F7-A984-E3FA4B6285A9}" type="presParOf" srcId="{FADA8EC3-E282-441B-B4E9-4FEE5A40640F}" destId="{72EEA5E1-25B0-4BA6-BFE7-294951D4BE79}" srcOrd="1" destOrd="0" presId="urn:microsoft.com/office/officeart/2008/layout/LinedList"/>
    <dgm:cxn modelId="{3D5FA651-38EC-4517-BA91-E3A31EAAA445}" type="presParOf" srcId="{72EEA5E1-25B0-4BA6-BFE7-294951D4BE79}" destId="{3926049C-EA4F-4A15-B527-E489ED2249BD}" srcOrd="0" destOrd="0" presId="urn:microsoft.com/office/officeart/2008/layout/LinedList"/>
    <dgm:cxn modelId="{D9B3B46B-D9F3-4D44-B3C5-39208A5A7022}" type="presParOf" srcId="{72EEA5E1-25B0-4BA6-BFE7-294951D4BE79}" destId="{E2F20974-2370-428E-9E0F-019B18489A73}" srcOrd="1" destOrd="0" presId="urn:microsoft.com/office/officeart/2008/layout/LinedList"/>
    <dgm:cxn modelId="{47F60AE1-86CD-425B-B74B-B1AABD7DFFBD}" type="presParOf" srcId="{72EEA5E1-25B0-4BA6-BFE7-294951D4BE79}" destId="{DB13A525-1F0D-4977-A8A5-2EA42FC8ED0D}" srcOrd="2" destOrd="0" presId="urn:microsoft.com/office/officeart/2008/layout/LinedList"/>
    <dgm:cxn modelId="{8380CE66-D826-4BE8-854B-9D1E3A7EF073}" type="presParOf" srcId="{FADA8EC3-E282-441B-B4E9-4FEE5A40640F}" destId="{3203B649-C94F-4034-965A-30296426B7E8}" srcOrd="2" destOrd="0" presId="urn:microsoft.com/office/officeart/2008/layout/LinedList"/>
    <dgm:cxn modelId="{89CCF13E-7238-431B-A3BC-E3C565096C0D}" type="presParOf" srcId="{FADA8EC3-E282-441B-B4E9-4FEE5A40640F}" destId="{69D87B83-D58B-4594-AE45-C2C6503336E7}" srcOrd="3" destOrd="0" presId="urn:microsoft.com/office/officeart/2008/layout/LinedList"/>
    <dgm:cxn modelId="{8E4697C6-39CD-498E-BB7D-87B811F034BA}" type="presParOf" srcId="{FADA8EC3-E282-441B-B4E9-4FEE5A40640F}" destId="{2CE867B9-572B-4668-BB9B-72676A3552E6}" srcOrd="4" destOrd="0" presId="urn:microsoft.com/office/officeart/2008/layout/LinedList"/>
    <dgm:cxn modelId="{4EF70B77-1701-4C43-B8B0-D1628EA1C82B}" type="presParOf" srcId="{2CE867B9-572B-4668-BB9B-72676A3552E6}" destId="{56DCB615-4513-4F86-BF57-70A060242C07}" srcOrd="0" destOrd="0" presId="urn:microsoft.com/office/officeart/2008/layout/LinedList"/>
    <dgm:cxn modelId="{D7EEF4BB-A31F-4EA0-BF74-175485993DC5}" type="presParOf" srcId="{2CE867B9-572B-4668-BB9B-72676A3552E6}" destId="{5DC4C03C-529B-4FDE-9C63-CB7CA1BBED8E}" srcOrd="1" destOrd="0" presId="urn:microsoft.com/office/officeart/2008/layout/LinedList"/>
    <dgm:cxn modelId="{B4C2F3FB-E8A7-4511-84DB-31F2068EF457}" type="presParOf" srcId="{2CE867B9-572B-4668-BB9B-72676A3552E6}" destId="{3F5F7E88-7D94-4C40-B172-F72DA3E382BB}" srcOrd="2" destOrd="0" presId="urn:microsoft.com/office/officeart/2008/layout/LinedList"/>
    <dgm:cxn modelId="{C77FC60B-5E5E-49D7-91F7-625893683300}" type="presParOf" srcId="{FADA8EC3-E282-441B-B4E9-4FEE5A40640F}" destId="{8EB99961-284C-41C1-872A-4AC0E48ED669}" srcOrd="5" destOrd="0" presId="urn:microsoft.com/office/officeart/2008/layout/LinedList"/>
    <dgm:cxn modelId="{57B629F6-8A19-468A-BB1D-62855BC4B9A4}" type="presParOf" srcId="{FADA8EC3-E282-441B-B4E9-4FEE5A40640F}" destId="{8BF2895A-30A3-4659-9322-4025A16230C5}" srcOrd="6" destOrd="0" presId="urn:microsoft.com/office/officeart/2008/layout/LinedList"/>
    <dgm:cxn modelId="{A878279A-18E1-4C00-9499-7E81B09BD27D}" type="presParOf" srcId="{FADA8EC3-E282-441B-B4E9-4FEE5A40640F}" destId="{41F6F411-CD5F-4A83-938D-14F4178E73B4}" srcOrd="7" destOrd="0" presId="urn:microsoft.com/office/officeart/2008/layout/LinedList"/>
    <dgm:cxn modelId="{D5A418DE-4237-4124-96A3-F74B34843A0B}" type="presParOf" srcId="{41F6F411-CD5F-4A83-938D-14F4178E73B4}" destId="{2AA9D5CD-5983-4F02-89A5-18BD0FBD0D6F}" srcOrd="0" destOrd="0" presId="urn:microsoft.com/office/officeart/2008/layout/LinedList"/>
    <dgm:cxn modelId="{42DD1E9C-A3C1-47B6-905C-D23A5B318496}" type="presParOf" srcId="{41F6F411-CD5F-4A83-938D-14F4178E73B4}" destId="{B5716CFE-4DDA-455A-9013-E175BE29AAD3}" srcOrd="1" destOrd="0" presId="urn:microsoft.com/office/officeart/2008/layout/LinedList"/>
    <dgm:cxn modelId="{87CCE0E1-717D-432D-BFE1-296659AB4F51}" type="presParOf" srcId="{41F6F411-CD5F-4A83-938D-14F4178E73B4}" destId="{D56623C9-CAB5-4D4C-9F63-42123266EE68}" srcOrd="2" destOrd="0" presId="urn:microsoft.com/office/officeart/2008/layout/LinedList"/>
    <dgm:cxn modelId="{2CF4AE2E-A1FA-4D9F-AEF2-838C9949B895}" type="presParOf" srcId="{FADA8EC3-E282-441B-B4E9-4FEE5A40640F}" destId="{3C968908-ACC3-47D8-8D2E-1DD8DC82998B}" srcOrd="8" destOrd="0" presId="urn:microsoft.com/office/officeart/2008/layout/LinedList"/>
    <dgm:cxn modelId="{2F656577-F54F-4B08-A4A1-D35E5A321F8F}" type="presParOf" srcId="{FADA8EC3-E282-441B-B4E9-4FEE5A40640F}" destId="{CDAD60A1-E88E-403B-B869-04228C5426B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8974-AD98-4346-B7A8-44074475C32E}">
      <dsp:nvSpPr>
        <dsp:cNvPr id="0" name=""/>
        <dsp:cNvSpPr/>
      </dsp:nvSpPr>
      <dsp:spPr>
        <a:xfrm>
          <a:off x="0" y="0"/>
          <a:ext cx="8624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C4417-6824-40AA-BC20-E829FD3AF61F}">
      <dsp:nvSpPr>
        <dsp:cNvPr id="0" name=""/>
        <dsp:cNvSpPr/>
      </dsp:nvSpPr>
      <dsp:spPr>
        <a:xfrm>
          <a:off x="0" y="0"/>
          <a:ext cx="1724841" cy="525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2060"/>
              </a:solidFill>
            </a:rPr>
            <a:t>autori</a:t>
          </a:r>
          <a:endParaRPr lang="it-IT" sz="2400" kern="1200" dirty="0">
            <a:solidFill>
              <a:srgbClr val="002060"/>
            </a:solidFill>
          </a:endParaRPr>
        </a:p>
      </dsp:txBody>
      <dsp:txXfrm>
        <a:off x="0" y="0"/>
        <a:ext cx="1724841" cy="5256583"/>
      </dsp:txXfrm>
    </dsp:sp>
    <dsp:sp modelId="{E2F20974-2370-428E-9E0F-019B18489A73}">
      <dsp:nvSpPr>
        <dsp:cNvPr id="0" name=""/>
        <dsp:cNvSpPr/>
      </dsp:nvSpPr>
      <dsp:spPr>
        <a:xfrm>
          <a:off x="1854204" y="82134"/>
          <a:ext cx="6770002" cy="164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u="none" kern="1200" dirty="0" smtClean="0">
              <a:solidFill>
                <a:srgbClr val="002060"/>
              </a:solidFill>
            </a:rPr>
            <a:t>Esistono diverse definizioni e modelli relativi alle «FUNZIONI ESECUTIVE»… maggiori autori: </a:t>
          </a:r>
          <a:r>
            <a:rPr lang="it-IT" sz="2500" u="sng" kern="1200" dirty="0" err="1" smtClean="0">
              <a:solidFill>
                <a:srgbClr val="002060"/>
              </a:solidFill>
            </a:rPr>
            <a:t>Baddeley</a:t>
          </a:r>
          <a:r>
            <a:rPr lang="it-IT" sz="2500" u="none" kern="1200" dirty="0" smtClean="0">
              <a:solidFill>
                <a:srgbClr val="002060"/>
              </a:solidFill>
            </a:rPr>
            <a:t> (1986)- </a:t>
          </a:r>
          <a:r>
            <a:rPr lang="it-IT" sz="2500" u="sng" kern="1200" dirty="0" smtClean="0">
              <a:solidFill>
                <a:srgbClr val="002060"/>
              </a:solidFill>
            </a:rPr>
            <a:t>Norman e </a:t>
          </a:r>
          <a:r>
            <a:rPr lang="it-IT" sz="2500" u="sng" kern="1200" dirty="0" err="1" smtClean="0">
              <a:solidFill>
                <a:srgbClr val="002060"/>
              </a:solidFill>
            </a:rPr>
            <a:t>Shallice</a:t>
          </a:r>
          <a:r>
            <a:rPr lang="it-IT" sz="2500" u="sng" kern="1200" dirty="0" smtClean="0">
              <a:solidFill>
                <a:srgbClr val="002060"/>
              </a:solidFill>
            </a:rPr>
            <a:t> </a:t>
          </a:r>
          <a:r>
            <a:rPr lang="it-IT" sz="2500" u="none" kern="1200" dirty="0" smtClean="0">
              <a:solidFill>
                <a:srgbClr val="002060"/>
              </a:solidFill>
            </a:rPr>
            <a:t>(1986)- </a:t>
          </a:r>
          <a:r>
            <a:rPr lang="it-IT" sz="2500" u="sng" kern="1200" dirty="0" err="1" smtClean="0">
              <a:solidFill>
                <a:srgbClr val="002060"/>
              </a:solidFill>
            </a:rPr>
            <a:t>Moscovitch</a:t>
          </a:r>
          <a:r>
            <a:rPr lang="it-IT" sz="2500" u="sng" kern="1200" dirty="0" smtClean="0">
              <a:solidFill>
                <a:srgbClr val="002060"/>
              </a:solidFill>
            </a:rPr>
            <a:t> e Umiltà </a:t>
          </a:r>
          <a:r>
            <a:rPr lang="it-IT" sz="2500" u="none" kern="1200" dirty="0" smtClean="0">
              <a:solidFill>
                <a:srgbClr val="002060"/>
              </a:solidFill>
            </a:rPr>
            <a:t>(1990)</a:t>
          </a:r>
          <a:endParaRPr lang="it-IT" sz="2500" u="none" kern="1200" dirty="0">
            <a:solidFill>
              <a:srgbClr val="002060"/>
            </a:solidFill>
          </a:endParaRPr>
        </a:p>
      </dsp:txBody>
      <dsp:txXfrm>
        <a:off x="1854204" y="82134"/>
        <a:ext cx="6770002" cy="1642682"/>
      </dsp:txXfrm>
    </dsp:sp>
    <dsp:sp modelId="{3203B649-C94F-4034-965A-30296426B7E8}">
      <dsp:nvSpPr>
        <dsp:cNvPr id="0" name=""/>
        <dsp:cNvSpPr/>
      </dsp:nvSpPr>
      <dsp:spPr>
        <a:xfrm>
          <a:off x="1724841" y="1724816"/>
          <a:ext cx="6899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4C03C-529B-4FDE-9C63-CB7CA1BBED8E}">
      <dsp:nvSpPr>
        <dsp:cNvPr id="0" name=""/>
        <dsp:cNvSpPr/>
      </dsp:nvSpPr>
      <dsp:spPr>
        <a:xfrm>
          <a:off x="1854204" y="1806950"/>
          <a:ext cx="6770002" cy="164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>
              <a:solidFill>
                <a:srgbClr val="002060"/>
              </a:solidFill>
            </a:rPr>
            <a:t>Questi modelli hanno comunque </a:t>
          </a:r>
          <a:r>
            <a:rPr lang="it-IT" sz="2500" u="sng" kern="1200" dirty="0" smtClean="0">
              <a:solidFill>
                <a:srgbClr val="002060"/>
              </a:solidFill>
            </a:rPr>
            <a:t>alcuni aspetti in comune:</a:t>
          </a:r>
          <a:r>
            <a:rPr lang="it-IT" sz="2500" kern="1200" dirty="0" smtClean="0">
              <a:solidFill>
                <a:srgbClr val="002060"/>
              </a:solidFill>
            </a:rPr>
            <a:t> postulano l’esistenza di </a:t>
          </a:r>
          <a:r>
            <a:rPr lang="it-IT" sz="2500" b="1" kern="1200" dirty="0" smtClean="0">
              <a:solidFill>
                <a:srgbClr val="FF0000"/>
              </a:solidFill>
            </a:rPr>
            <a:t>un Sistema </a:t>
          </a:r>
          <a:r>
            <a:rPr lang="it-IT" sz="2500" kern="1200" dirty="0" smtClean="0">
              <a:solidFill>
                <a:srgbClr val="002060"/>
              </a:solidFill>
            </a:rPr>
            <a:t>deputato a </a:t>
          </a:r>
          <a:r>
            <a:rPr lang="it-IT" sz="2500" b="1" kern="1200" dirty="0" smtClean="0">
              <a:solidFill>
                <a:srgbClr val="FF0000"/>
              </a:solidFill>
            </a:rPr>
            <a:t>fornire risorse </a:t>
          </a:r>
          <a:r>
            <a:rPr lang="it-IT" sz="2500" b="1" kern="1200" dirty="0" err="1" smtClean="0">
              <a:solidFill>
                <a:srgbClr val="FF0000"/>
              </a:solidFill>
            </a:rPr>
            <a:t>attentive</a:t>
          </a:r>
          <a:r>
            <a:rPr lang="it-IT" sz="2500" kern="1200" dirty="0" smtClean="0">
              <a:solidFill>
                <a:srgbClr val="FF0000"/>
              </a:solidFill>
            </a:rPr>
            <a:t> </a:t>
          </a:r>
          <a:r>
            <a:rPr lang="it-IT" sz="2500" kern="1200" dirty="0" smtClean="0">
              <a:solidFill>
                <a:srgbClr val="002060"/>
              </a:solidFill>
            </a:rPr>
            <a:t>per lo svolgimento dei diversi compiti cognitivi</a:t>
          </a:r>
          <a:endParaRPr lang="it-IT" sz="2500" b="1" kern="1200" dirty="0">
            <a:solidFill>
              <a:srgbClr val="002060"/>
            </a:solidFill>
          </a:endParaRPr>
        </a:p>
      </dsp:txBody>
      <dsp:txXfrm>
        <a:off x="1854204" y="1806950"/>
        <a:ext cx="6770002" cy="1642682"/>
      </dsp:txXfrm>
    </dsp:sp>
    <dsp:sp modelId="{8EB99961-284C-41C1-872A-4AC0E48ED669}">
      <dsp:nvSpPr>
        <dsp:cNvPr id="0" name=""/>
        <dsp:cNvSpPr/>
      </dsp:nvSpPr>
      <dsp:spPr>
        <a:xfrm>
          <a:off x="1724841" y="3449633"/>
          <a:ext cx="6899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16CFE-4DDA-455A-9013-E175BE29AAD3}">
      <dsp:nvSpPr>
        <dsp:cNvPr id="0" name=""/>
        <dsp:cNvSpPr/>
      </dsp:nvSpPr>
      <dsp:spPr>
        <a:xfrm>
          <a:off x="1854204" y="3531767"/>
          <a:ext cx="6770002" cy="164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u="none" kern="1200" dirty="0" smtClean="0">
              <a:solidFill>
                <a:srgbClr val="002060"/>
              </a:solidFill>
            </a:rPr>
            <a:t>Sistema Attentivo Supervisore </a:t>
          </a:r>
          <a:r>
            <a:rPr lang="it-IT" sz="2500" u="none" kern="1200" dirty="0" smtClean="0">
              <a:solidFill>
                <a:srgbClr val="002060"/>
              </a:solidFill>
            </a:rPr>
            <a:t>(</a:t>
          </a:r>
          <a:r>
            <a:rPr lang="it-IT" sz="2500" u="none" kern="1200" dirty="0" err="1" smtClean="0">
              <a:solidFill>
                <a:srgbClr val="002060"/>
              </a:solidFill>
            </a:rPr>
            <a:t>Shallice</a:t>
          </a:r>
          <a:r>
            <a:rPr lang="it-IT" sz="2500" u="none" kern="1200" dirty="0" smtClean="0">
              <a:solidFill>
                <a:srgbClr val="002060"/>
              </a:solidFill>
            </a:rPr>
            <a:t>)</a:t>
          </a:r>
          <a:endParaRPr lang="it-IT" sz="2500" u="none" kern="1200" dirty="0" smtClean="0">
            <a:solidFill>
              <a:srgbClr val="002060"/>
            </a:solidFill>
            <a:sym typeface="Wingdings" panose="05000000000000000000" pitchFamily="2" charset="2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u="none" kern="1200" dirty="0" smtClean="0">
              <a:solidFill>
                <a:srgbClr val="002060"/>
              </a:solidFill>
              <a:sym typeface="Wingdings" panose="05000000000000000000" pitchFamily="2" charset="2"/>
            </a:rPr>
            <a:t>Processore Centrale </a:t>
          </a:r>
          <a:r>
            <a:rPr lang="it-IT" sz="2500" b="0" u="none" kern="1200" dirty="0" smtClean="0">
              <a:solidFill>
                <a:srgbClr val="002060"/>
              </a:solidFill>
              <a:sym typeface="Wingdings" panose="05000000000000000000" pitchFamily="2" charset="2"/>
            </a:rPr>
            <a:t>(</a:t>
          </a:r>
          <a:r>
            <a:rPr lang="it-IT" sz="2500" b="0" u="none" kern="1200" dirty="0" err="1" smtClean="0">
              <a:solidFill>
                <a:srgbClr val="002060"/>
              </a:solidFill>
              <a:sym typeface="Wingdings" panose="05000000000000000000" pitchFamily="2" charset="2"/>
            </a:rPr>
            <a:t>Moscovitch</a:t>
          </a:r>
          <a:r>
            <a:rPr lang="it-IT" sz="2500" b="0" u="none" kern="1200" dirty="0" smtClean="0">
              <a:solidFill>
                <a:srgbClr val="002060"/>
              </a:solidFill>
              <a:sym typeface="Wingdings" panose="05000000000000000000" pitchFamily="2" charset="2"/>
            </a:rPr>
            <a:t> e Umiltà)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u="none" kern="1200" dirty="0" smtClean="0">
              <a:solidFill>
                <a:srgbClr val="002060"/>
              </a:solidFill>
              <a:sym typeface="Wingdings" panose="05000000000000000000" pitchFamily="2" charset="2"/>
            </a:rPr>
            <a:t>Sistema Esecutivo Centrale </a:t>
          </a:r>
          <a:r>
            <a:rPr lang="it-IT" sz="2500" b="0" u="none" kern="1200" dirty="0" smtClean="0">
              <a:solidFill>
                <a:srgbClr val="002060"/>
              </a:solidFill>
              <a:sym typeface="Wingdings" panose="05000000000000000000" pitchFamily="2" charset="2"/>
            </a:rPr>
            <a:t>(</a:t>
          </a:r>
          <a:r>
            <a:rPr lang="it-IT" sz="2500" b="0" u="none" kern="1200" dirty="0" err="1" smtClean="0">
              <a:solidFill>
                <a:srgbClr val="002060"/>
              </a:solidFill>
              <a:sym typeface="Wingdings" panose="05000000000000000000" pitchFamily="2" charset="2"/>
            </a:rPr>
            <a:t>Baddeley</a:t>
          </a:r>
          <a:r>
            <a:rPr lang="it-IT" sz="2500" b="0" u="none" kern="1200" dirty="0" smtClean="0">
              <a:solidFill>
                <a:srgbClr val="002060"/>
              </a:solidFill>
              <a:sym typeface="Wingdings" panose="05000000000000000000" pitchFamily="2" charset="2"/>
            </a:rPr>
            <a:t>)</a:t>
          </a:r>
          <a:endParaRPr lang="it-IT" sz="2500" b="0" u="none" kern="1200" dirty="0">
            <a:solidFill>
              <a:srgbClr val="002060"/>
            </a:solidFill>
          </a:endParaRPr>
        </a:p>
      </dsp:txBody>
      <dsp:txXfrm>
        <a:off x="1854204" y="3531767"/>
        <a:ext cx="6770002" cy="1642682"/>
      </dsp:txXfrm>
    </dsp:sp>
    <dsp:sp modelId="{3C968908-ACC3-47D8-8D2E-1DD8DC82998B}">
      <dsp:nvSpPr>
        <dsp:cNvPr id="0" name=""/>
        <dsp:cNvSpPr/>
      </dsp:nvSpPr>
      <dsp:spPr>
        <a:xfrm>
          <a:off x="1724841" y="5174449"/>
          <a:ext cx="6899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39CB5-FA1B-473C-A004-87F8B2FCED51}" type="datetimeFigureOut">
              <a:rPr lang="it-IT" smtClean="0"/>
              <a:t>04/07/2014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71F67-0C80-4540-BB9E-46BB3A6F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5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38FE-BE44-4877-A8AB-F3783A83069A}" type="datetime1">
              <a:rPr lang="it-IT" smtClean="0"/>
              <a:t>04/07/2014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63B5-4B03-4B53-809E-5AB776D37A3E}" type="datetime1">
              <a:rPr lang="it-IT" smtClean="0"/>
              <a:t>04/07/2014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20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1E78-941D-4D26-A6FA-623906C19B8E}" type="datetime1">
              <a:rPr lang="it-IT" smtClean="0"/>
              <a:t>04/07/2014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35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73A8-7813-4FDC-BCF1-70BD5BFD0941}" type="datetime1">
              <a:rPr lang="it-IT" smtClean="0"/>
              <a:t>04/07/2014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12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90CA-B757-42D4-B74D-8B6F102B4EA2}" type="datetime1">
              <a:rPr lang="it-IT" smtClean="0"/>
              <a:t>04/07/2014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66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C104-F734-4D18-9811-F5836C2377C2}" type="datetime1">
              <a:rPr lang="it-IT" smtClean="0"/>
              <a:t>04/07/2014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66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FCE7-6793-44C8-B89E-31B89514EB2E}" type="datetime1">
              <a:rPr lang="it-IT" smtClean="0"/>
              <a:t>04/07/2014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59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0ACA-52D5-4806-9AA4-3C68A2734019}" type="datetime1">
              <a:rPr lang="it-IT" smtClean="0"/>
              <a:t>04/07/2014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94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542D-AE62-46A2-955E-81211C0A452A}" type="datetime1">
              <a:rPr lang="it-IT" smtClean="0"/>
              <a:t>04/07/2014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7AB7-6FC4-4DF9-87C3-D55412226985}" type="datetime1">
              <a:rPr lang="it-IT" smtClean="0"/>
              <a:t>04/07/2014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29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4E78-973E-44F3-9766-2729DDEB572B}" type="datetime1">
              <a:rPr lang="it-IT" smtClean="0"/>
              <a:t>04/07/2014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2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5A15-764C-42AC-AB96-BBA190B42CD1}" type="datetime1">
              <a:rPr lang="it-IT" smtClean="0"/>
              <a:t>04/07/2014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C02F-B8A9-47E5-A991-717ACE0E2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34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67.xml"/><Relationship Id="rId4" Type="http://schemas.openxmlformats.org/officeDocument/2006/relationships/slide" Target="slide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it.zgamz.com/play_4103.html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shgames.it/way.of.the.tangram.html" TargetMode="External"/><Relationship Id="rId2" Type="http://schemas.openxmlformats.org/officeDocument/2006/relationships/hyperlink" Target="http://giochigioco.altervista.org/Giochi_di_competizione/tangram/tangram.php#Tangra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.it/tangram/tangram.htm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utenti.quipo.it/base5/jsgioco15/g15did.htm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cartellabella.com/15/gioco15.htm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ocaqui.it/gioca/Labirinto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ocaqui.it/giochi/Mastermind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23528" y="2132856"/>
            <a:ext cx="8496944" cy="2952328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4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5800" y="548681"/>
            <a:ext cx="7772400" cy="10081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2"/>
                </a:solidFill>
              </a:rPr>
              <a:t>f</a:t>
            </a:r>
            <a:r>
              <a:rPr lang="it-IT" dirty="0" smtClean="0">
                <a:solidFill>
                  <a:schemeClr val="tx2"/>
                </a:solidFill>
              </a:rPr>
              <a:t>unzioni esecutive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pianificazione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6212904" y="6356350"/>
            <a:ext cx="2895600" cy="365125"/>
          </a:xfrm>
        </p:spPr>
        <p:txBody>
          <a:bodyPr/>
          <a:lstStyle/>
          <a:p>
            <a:pPr algn="r"/>
            <a:r>
              <a:rPr lang="it-IT" dirty="0" smtClean="0"/>
              <a:t>autore: De Stefano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284900"/>
            <a:ext cx="27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</a:rPr>
              <a:t>Pianificazione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9" name="Avanti o successivo 8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3455984" y="3354257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3455984" y="4074337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2564904"/>
            <a:ext cx="278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</a:rPr>
              <a:t>Funzioni esecutive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455984" y="2633304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4004900"/>
            <a:ext cx="277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  <a:latin typeface="Calibri"/>
              </a:rPr>
              <a:t>Pianificazione: valutazione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72000" y="3284900"/>
            <a:ext cx="297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</a:rPr>
              <a:t>Pianificazione: idee con PPT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7" name="Avanti o successivo 16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7740392" y="3354257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vanti o successivo 18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7740392" y="4074337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4751952" y="2564904"/>
            <a:ext cx="278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</a:rPr>
              <a:t>Pianificazione: trattamento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1" name="Avanti o successivo 20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7740392" y="2633304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076823" y="40049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  <a:latin typeface="Calibri"/>
              </a:rPr>
              <a:t>Bibliografia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9/28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Alcune riflessioni sulle FE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3" y="692696"/>
            <a:ext cx="8770728" cy="5940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Non esistono gerarchie nelle FE ma…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La </a:t>
            </a:r>
            <a:r>
              <a:rPr lang="it-IT" sz="2000" b="1" u="sng" dirty="0" smtClean="0">
                <a:solidFill>
                  <a:srgbClr val="002060"/>
                </a:solidFill>
              </a:rPr>
              <a:t>pianificazione</a:t>
            </a:r>
            <a:r>
              <a:rPr lang="it-IT" sz="2000" dirty="0" smtClean="0">
                <a:solidFill>
                  <a:srgbClr val="002060"/>
                </a:solidFill>
              </a:rPr>
              <a:t> necessita di «</a:t>
            </a:r>
            <a:r>
              <a:rPr lang="it-IT" sz="2000" u="sng" dirty="0" smtClean="0">
                <a:solidFill>
                  <a:srgbClr val="002060"/>
                </a:solidFill>
              </a:rPr>
              <a:t>controllo» e «flessibilità</a:t>
            </a:r>
            <a:r>
              <a:rPr lang="it-IT" sz="20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Per eseguire un «</a:t>
            </a:r>
            <a:r>
              <a:rPr lang="it-IT" sz="2000" b="1" u="sng" dirty="0" smtClean="0">
                <a:solidFill>
                  <a:srgbClr val="002060"/>
                </a:solidFill>
              </a:rPr>
              <a:t>doppio compito</a:t>
            </a:r>
            <a:r>
              <a:rPr lang="it-IT" sz="2000" dirty="0" smtClean="0">
                <a:solidFill>
                  <a:srgbClr val="002060"/>
                </a:solidFill>
              </a:rPr>
              <a:t>» e «inibire» risposte inappropriate serve </a:t>
            </a:r>
            <a:r>
              <a:rPr lang="it-IT" sz="2000" u="sng" dirty="0" smtClean="0">
                <a:solidFill>
                  <a:srgbClr val="002060"/>
                </a:solidFill>
              </a:rPr>
              <a:t>l’attivazione della memoria di lavoro </a:t>
            </a:r>
            <a:r>
              <a:rPr lang="it-IT" sz="2000" dirty="0" smtClean="0">
                <a:solidFill>
                  <a:srgbClr val="002060"/>
                </a:solidFill>
              </a:rPr>
              <a:t>etc.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L’attenzione sembra implicata in qualsiasi compito </a:t>
            </a:r>
            <a:r>
              <a:rPr lang="it-IT" sz="2000" dirty="0" smtClean="0">
                <a:solidFill>
                  <a:srgbClr val="002060"/>
                </a:solidFill>
              </a:rPr>
              <a:t>e quasi un «prerequisito» per l’attivazione di qualsiasi altra FE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Aspetti emotivi e FE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Vi è una </a:t>
            </a:r>
            <a:r>
              <a:rPr lang="it-IT" sz="2000" b="1" u="sng" dirty="0" smtClean="0">
                <a:solidFill>
                  <a:srgbClr val="002060"/>
                </a:solidFill>
              </a:rPr>
              <a:t>forte interdipendenza </a:t>
            </a:r>
            <a:r>
              <a:rPr lang="it-IT" sz="2000" dirty="0" smtClean="0">
                <a:solidFill>
                  <a:srgbClr val="002060"/>
                </a:solidFill>
              </a:rPr>
              <a:t>tra FE e aspetti emotivi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esempio del camminare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(modulo motorio di II tipo con controllo implicito)… qualora ad un soggetto si richieda di 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salire su una barca percorrendo una stretta passerella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un’attività così 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modularizzata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a controllo implicito e automatizzata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diventa un compito difficile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perché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l’emozione fa intervenire un controllo esplicito</a:t>
            </a:r>
          </a:p>
          <a:p>
            <a:endParaRPr lang="it-IT" sz="2000" u="sng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Distinzione tra FE «calde» e Fe «fredde»</a:t>
            </a:r>
            <a:endParaRPr lang="it-IT" sz="200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FE calde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=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elaborazione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automatica ed emozionale degli stimoli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avviene in situazioni di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stress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(elaborazione semplice e rapida)</a:t>
            </a:r>
          </a:p>
          <a:p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FE fredde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=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elaborazione complessa, cognitiva, controllata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 più lenta, chiamata in causa durante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processi astratti e decontestualizzati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10/28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FE e test diagnostici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9513" y="692696"/>
            <a:ext cx="8770728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Esistono diversi test diagnostici per misurare le FE…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… ma bisogna utilizzarli con una certa esperienza clinica e capacità di «lettura diagnostica» perché: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Non esiste probabilmente un test che misura specificatamente una e una sola FE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Esempi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Il test della «</a:t>
            </a:r>
            <a:r>
              <a:rPr lang="it-IT" sz="2000" b="1" u="sng" dirty="0" smtClean="0">
                <a:solidFill>
                  <a:srgbClr val="002060"/>
                </a:solidFill>
              </a:rPr>
              <a:t>Torre di Londra</a:t>
            </a:r>
            <a:r>
              <a:rPr lang="it-IT" sz="2000" dirty="0" smtClean="0">
                <a:solidFill>
                  <a:srgbClr val="002060"/>
                </a:solidFill>
              </a:rPr>
              <a:t>» è considerato il test classico per valutare le abilità di pianificazione ma C. Usai afferma […] «nessuna prova ovviamente può rappresentare pienamente una FE e la </a:t>
            </a:r>
            <a:r>
              <a:rPr lang="it-IT" sz="2000" b="1" dirty="0" smtClean="0">
                <a:solidFill>
                  <a:srgbClr val="002060"/>
                </a:solidFill>
              </a:rPr>
              <a:t>stessa prova </a:t>
            </a:r>
            <a:r>
              <a:rPr lang="it-IT" sz="2000" u="sng" dirty="0" smtClean="0">
                <a:solidFill>
                  <a:srgbClr val="002060"/>
                </a:solidFill>
              </a:rPr>
              <a:t>presentata a differenti età può interessare FE diverse:</a:t>
            </a:r>
            <a:r>
              <a:rPr lang="it-IT" sz="2000" dirty="0" smtClean="0">
                <a:solidFill>
                  <a:srgbClr val="002060"/>
                </a:solidFill>
              </a:rPr>
              <a:t> la Torre di Londra ad esempio </a:t>
            </a:r>
            <a:r>
              <a:rPr lang="it-IT" sz="2000" b="1" dirty="0" smtClean="0">
                <a:solidFill>
                  <a:srgbClr val="002060"/>
                </a:solidFill>
              </a:rPr>
              <a:t>nei più piccoli coinvolgerebbe di più il sistema di controllo degli impulsi… «</a:t>
            </a:r>
            <a:r>
              <a:rPr lang="it-IT" sz="2000" b="1" dirty="0" err="1" smtClean="0">
                <a:solidFill>
                  <a:srgbClr val="002060"/>
                </a:solidFill>
              </a:rPr>
              <a:t>inibition</a:t>
            </a:r>
            <a:r>
              <a:rPr lang="it-IT" sz="2000" b="1" dirty="0" smtClean="0">
                <a:solidFill>
                  <a:srgbClr val="002060"/>
                </a:solidFill>
              </a:rPr>
              <a:t>» piuttosto che la «pianificazione</a:t>
            </a:r>
            <a:r>
              <a:rPr lang="it-IT" sz="2000" dirty="0" smtClean="0">
                <a:solidFill>
                  <a:srgbClr val="002060"/>
                </a:solidFill>
              </a:rPr>
              <a:t> che è ancora alle prime fasi dello sviluppo».</a:t>
            </a:r>
          </a:p>
          <a:p>
            <a:endParaRPr lang="it-IT" sz="2000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11/28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Torre di Londra (TOL)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6033" y="802447"/>
            <a:ext cx="84475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u="sng" dirty="0" err="1" smtClean="0">
                <a:solidFill>
                  <a:srgbClr val="002060"/>
                </a:solidFill>
              </a:rPr>
              <a:t>Kricorian</a:t>
            </a:r>
            <a:r>
              <a:rPr lang="it-IT" sz="2000" b="1" u="sng" dirty="0" smtClean="0">
                <a:solidFill>
                  <a:srgbClr val="002060"/>
                </a:solidFill>
              </a:rPr>
              <a:t> et </a:t>
            </a:r>
            <a:r>
              <a:rPr lang="it-IT" sz="2000" b="1" u="sng" dirty="0" err="1" smtClean="0">
                <a:solidFill>
                  <a:srgbClr val="002060"/>
                </a:solidFill>
              </a:rPr>
              <a:t>coll</a:t>
            </a:r>
            <a:r>
              <a:rPr lang="it-IT" sz="2000" b="1" u="sng" dirty="0" smtClean="0">
                <a:solidFill>
                  <a:srgbClr val="002060"/>
                </a:solidFill>
              </a:rPr>
              <a:t>. (1994)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Valuta l’abilità di pianificazione- programmazione.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Il test consiste in una </a:t>
            </a:r>
            <a:r>
              <a:rPr lang="it-IT" sz="2000" b="1" dirty="0">
                <a:solidFill>
                  <a:srgbClr val="002060"/>
                </a:solidFill>
              </a:rPr>
              <a:t>tavoletta con tre aste verticali</a:t>
            </a:r>
            <a:r>
              <a:rPr lang="it-IT" sz="2000" dirty="0">
                <a:solidFill>
                  <a:srgbClr val="002060"/>
                </a:solidFill>
              </a:rPr>
              <a:t>, di altezza crescente, sulle quali sono disposte </a:t>
            </a:r>
            <a:r>
              <a:rPr lang="it-IT" sz="2000" b="1" dirty="0">
                <a:solidFill>
                  <a:srgbClr val="002060"/>
                </a:solidFill>
              </a:rPr>
              <a:t>tre palline </a:t>
            </a:r>
            <a:r>
              <a:rPr lang="it-IT" sz="2000" dirty="0">
                <a:solidFill>
                  <a:srgbClr val="002060"/>
                </a:solidFill>
              </a:rPr>
              <a:t>in un determinato ordine. Le aste sono in grado di accogliere rispettivamente una, due, e tre palline. Compito del paziente sarà quello di spostare le palline, una sola per volta, per raggiungere un ulteriore ordine (stabilito in precedenza da chi somministra il test).</a:t>
            </a:r>
            <a:endParaRPr lang="it-IT" sz="2000" dirty="0" smtClean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03849" y="3577188"/>
            <a:ext cx="556977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Precedente al test «Torre di Londra» vi era il test «Torre di Hanoi» che ne è stato l’ispiratore.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L’utilizzo è assolutamente identico.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In Italia la «Torre di Londra» è reperibile presso </a:t>
            </a:r>
            <a:r>
              <a:rPr lang="it-IT" sz="2000" dirty="0" err="1" smtClean="0">
                <a:solidFill>
                  <a:srgbClr val="002060"/>
                </a:solidFill>
              </a:rPr>
              <a:t>Erickson</a:t>
            </a:r>
            <a:r>
              <a:rPr lang="it-IT" sz="2000" dirty="0" smtClean="0">
                <a:solidFill>
                  <a:srgbClr val="002060"/>
                </a:solidFill>
              </a:rPr>
              <a:t> (2006), autori: Fancello, </a:t>
            </a:r>
            <a:r>
              <a:rPr lang="it-IT" sz="2000" dirty="0" err="1" smtClean="0">
                <a:solidFill>
                  <a:srgbClr val="002060"/>
                </a:solidFill>
              </a:rPr>
              <a:t>Vio</a:t>
            </a:r>
            <a:r>
              <a:rPr lang="it-IT" sz="2000" dirty="0" smtClean="0">
                <a:solidFill>
                  <a:srgbClr val="002060"/>
                </a:solidFill>
              </a:rPr>
              <a:t>, Cianchetti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2" y="3577187"/>
            <a:ext cx="2733799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9513" y="692696"/>
            <a:ext cx="8770728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[…] «mentre aree corticali filogeneticamente (evoluzione della specie nella storia) più antiche si sviluppano precocemente, </a:t>
            </a:r>
            <a:r>
              <a:rPr lang="it-IT" sz="2000" u="sng" dirty="0" smtClean="0">
                <a:solidFill>
                  <a:srgbClr val="002060"/>
                </a:solidFill>
              </a:rPr>
              <a:t>le regioni corticali più recenti, come quelle coinvolte nelle FE, hanno uno sviluppo tardivo nei bambini </a:t>
            </a:r>
            <a:r>
              <a:rPr lang="it-IT" sz="2000" dirty="0" smtClean="0">
                <a:solidFill>
                  <a:srgbClr val="002060"/>
                </a:solidFill>
              </a:rPr>
              <a:t>e avvengono </a:t>
            </a:r>
            <a:r>
              <a:rPr lang="it-IT" sz="2000" b="1" dirty="0" smtClean="0">
                <a:solidFill>
                  <a:srgbClr val="002060"/>
                </a:solidFill>
              </a:rPr>
              <a:t>solo a partire da una certa età</a:t>
            </a:r>
            <a:r>
              <a:rPr lang="it-IT" sz="2000" dirty="0" smtClean="0">
                <a:solidFill>
                  <a:srgbClr val="002060"/>
                </a:solidFill>
              </a:rPr>
              <a:t>». (</a:t>
            </a:r>
            <a:r>
              <a:rPr lang="it-IT" sz="2000" dirty="0" err="1" smtClean="0">
                <a:solidFill>
                  <a:srgbClr val="002060"/>
                </a:solidFill>
              </a:rPr>
              <a:t>Sowell</a:t>
            </a:r>
            <a:r>
              <a:rPr lang="it-IT" sz="2000" dirty="0" smtClean="0">
                <a:solidFill>
                  <a:srgbClr val="002060"/>
                </a:solidFill>
              </a:rPr>
              <a:t> et al. 2004)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La </a:t>
            </a:r>
            <a:r>
              <a:rPr lang="it-IT" sz="2000" u="sng" dirty="0" smtClean="0">
                <a:solidFill>
                  <a:srgbClr val="002060"/>
                </a:solidFill>
              </a:rPr>
              <a:t>corteccia prefrontale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implicata nelle FE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si sviluppa tardivamente</a:t>
            </a:r>
          </a:p>
          <a:p>
            <a:endParaRPr lang="it-I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Bambini piccoli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denotano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difficoltà a modificare le proprie risposte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sulla base di feedback esterni e criteri che cambiano nel tempo (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perseverazione… scarsa flessibilità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) comportamento simile a pazienti prefrontali</a:t>
            </a:r>
          </a:p>
          <a:p>
            <a:endParaRPr lang="it-I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 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11 anni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si sviluppa la capacità di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modificare il comportamento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rispetto al contesto (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flessibilità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 12 anni la capacità di monitorare è ancora in via di sviluppo</a:t>
            </a: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 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16 anni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la capacità di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monitoraggio degli errori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è simile a quello degli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adulti</a:t>
            </a:r>
            <a:endParaRPr lang="it-IT" sz="2000" u="sng" dirty="0" smtClean="0">
              <a:solidFill>
                <a:srgbClr val="002060"/>
              </a:solidFill>
            </a:endParaRPr>
          </a:p>
          <a:p>
            <a:endParaRPr lang="it-IT" sz="2000" u="sng" dirty="0" smtClean="0">
              <a:solidFill>
                <a:srgbClr val="00206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12/28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Sviluppo tardivo delle FE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79513" y="4005064"/>
            <a:ext cx="8770727" cy="170439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8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13/28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/>
              <a:t>Wisconsing</a:t>
            </a:r>
            <a:r>
              <a:rPr lang="it-IT" sz="2400" b="1" dirty="0"/>
              <a:t> Card </a:t>
            </a:r>
            <a:r>
              <a:rPr lang="it-IT" sz="2400" b="1" dirty="0" err="1"/>
              <a:t>Sorting</a:t>
            </a:r>
            <a:r>
              <a:rPr lang="it-IT" sz="2400" b="1" dirty="0"/>
              <a:t> Test (WCST)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5626"/>
            <a:ext cx="2766362" cy="247767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6033" y="802447"/>
            <a:ext cx="84475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u="sng" dirty="0" err="1" smtClean="0">
                <a:solidFill>
                  <a:srgbClr val="002060"/>
                </a:solidFill>
              </a:rPr>
              <a:t>Milner</a:t>
            </a:r>
            <a:r>
              <a:rPr lang="it-IT" sz="2000" b="1" u="sng" dirty="0" smtClean="0">
                <a:solidFill>
                  <a:srgbClr val="002060"/>
                </a:solidFill>
              </a:rPr>
              <a:t> (1964)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Valuta l’abilità-flessibilità nel cambiare strategia.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In questa prova al soggetto viene chiesto di </a:t>
            </a:r>
            <a:r>
              <a:rPr lang="it-IT" sz="2000" u="sng" dirty="0" smtClean="0">
                <a:solidFill>
                  <a:srgbClr val="002060"/>
                </a:solidFill>
              </a:rPr>
              <a:t>estrarre delle carte </a:t>
            </a:r>
            <a:r>
              <a:rPr lang="it-IT" sz="2000" dirty="0" smtClean="0">
                <a:solidFill>
                  <a:srgbClr val="002060"/>
                </a:solidFill>
              </a:rPr>
              <a:t>da un mazzo e </a:t>
            </a:r>
            <a:r>
              <a:rPr lang="it-IT" sz="2000" b="1" dirty="0" smtClean="0">
                <a:solidFill>
                  <a:srgbClr val="002060"/>
                </a:solidFill>
              </a:rPr>
              <a:t>categorizzarle</a:t>
            </a:r>
            <a:r>
              <a:rPr lang="it-IT" sz="2000" dirty="0" smtClean="0">
                <a:solidFill>
                  <a:srgbClr val="002060"/>
                </a:solidFill>
              </a:rPr>
              <a:t>, posizionandole sotto alla carta corrispondente per categoria.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Vi sono </a:t>
            </a:r>
            <a:r>
              <a:rPr lang="it-IT" sz="2000" u="sng" dirty="0" smtClean="0">
                <a:solidFill>
                  <a:srgbClr val="002060"/>
                </a:solidFill>
              </a:rPr>
              <a:t>tre possibili categorie: colore- forma- numero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Al soggetto però non viene detto qual è la categoria «valida»… lo deve capire dalle risposte dell’esaminatore che dirà semplicemente «giusto» o «sbagliato».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3849" y="3577188"/>
            <a:ext cx="556977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u="sng" dirty="0" smtClean="0">
                <a:solidFill>
                  <a:srgbClr val="002060"/>
                </a:solidFill>
              </a:rPr>
              <a:t>Ad un certo punto</a:t>
            </a:r>
            <a:r>
              <a:rPr lang="it-IT" sz="2000" dirty="0" smtClean="0">
                <a:solidFill>
                  <a:srgbClr val="002060"/>
                </a:solidFill>
              </a:rPr>
              <a:t>, dopo aver scoperto il criterio di categorizzazione e aver categorizzato correttamente un certo numero di carte, </a:t>
            </a:r>
            <a:r>
              <a:rPr lang="it-IT" sz="2000" u="sng" dirty="0" smtClean="0">
                <a:solidFill>
                  <a:srgbClr val="002060"/>
                </a:solidFill>
              </a:rPr>
              <a:t>l’esaminatore cambierà criterio ma senza dirlo al soggetto </a:t>
            </a:r>
            <a:r>
              <a:rPr lang="it-IT" sz="2000" dirty="0" smtClean="0">
                <a:solidFill>
                  <a:srgbClr val="002060"/>
                </a:solidFill>
              </a:rPr>
              <a:t>che dovrà intuire qual è la nuova categoria e adattare le proprie risposte (esempio: all’inizio la categoria era «colore» poi diventa «forma»).</a:t>
            </a:r>
          </a:p>
        </p:txBody>
      </p:sp>
    </p:spTree>
    <p:extLst>
      <p:ext uri="{BB962C8B-B14F-4D97-AF65-F5344CB8AC3E}">
        <p14:creationId xmlns:p14="http://schemas.microsoft.com/office/powerpoint/2010/main" val="37581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14/28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Esperimento con il Wisconsin Card </a:t>
            </a:r>
            <a:r>
              <a:rPr lang="it-IT" sz="2400" b="1" dirty="0" err="1"/>
              <a:t>Sorting</a:t>
            </a:r>
            <a:r>
              <a:rPr lang="it-IT" sz="2400" b="1" dirty="0"/>
              <a:t> Test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26033" y="802447"/>
            <a:ext cx="8447587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Numerose ricerche hanno dimostrato come i </a:t>
            </a:r>
            <a:r>
              <a:rPr lang="it-IT" sz="2000" b="1" dirty="0" smtClean="0">
                <a:solidFill>
                  <a:srgbClr val="002060"/>
                </a:solidFill>
              </a:rPr>
              <a:t>soggetti autistici abbiano una prestazione nettamente inferiore in questo test </a:t>
            </a:r>
            <a:r>
              <a:rPr lang="it-IT" sz="2000" dirty="0" smtClean="0">
                <a:solidFill>
                  <a:srgbClr val="002060"/>
                </a:solidFill>
              </a:rPr>
              <a:t>rispetto ai gruppi di controllo.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u="sng" dirty="0" smtClean="0">
                <a:solidFill>
                  <a:srgbClr val="002060"/>
                </a:solidFill>
              </a:rPr>
              <a:t>Una ricerca innovativa </a:t>
            </a:r>
            <a:r>
              <a:rPr lang="it-IT" sz="2000" dirty="0" smtClean="0">
                <a:solidFill>
                  <a:srgbClr val="002060"/>
                </a:solidFill>
              </a:rPr>
              <a:t>ha inserito delle </a:t>
            </a:r>
            <a:r>
              <a:rPr lang="it-IT" sz="2000" u="sng" dirty="0" smtClean="0">
                <a:solidFill>
                  <a:srgbClr val="002060"/>
                </a:solidFill>
              </a:rPr>
              <a:t>facilitazioni nella prova</a:t>
            </a:r>
            <a:r>
              <a:rPr lang="it-IT" sz="2000" dirty="0" smtClean="0">
                <a:solidFill>
                  <a:srgbClr val="002060"/>
                </a:solidFill>
              </a:rPr>
              <a:t> in quanto ai soggetti autistici </a:t>
            </a:r>
            <a:r>
              <a:rPr lang="it-IT" sz="2000" u="sng" dirty="0" smtClean="0">
                <a:solidFill>
                  <a:srgbClr val="002060"/>
                </a:solidFill>
              </a:rPr>
              <a:t>veniva «esplicitato il criterio di categorizzazione»… </a:t>
            </a:r>
            <a:r>
              <a:rPr lang="it-IT" sz="2000" dirty="0" smtClean="0">
                <a:solidFill>
                  <a:srgbClr val="002060"/>
                </a:solidFill>
              </a:rPr>
              <a:t>nonostante ciò </a:t>
            </a:r>
            <a:r>
              <a:rPr lang="it-IT" sz="2000" b="1" dirty="0" smtClean="0">
                <a:solidFill>
                  <a:srgbClr val="002060"/>
                </a:solidFill>
              </a:rPr>
              <a:t>i soggetti continuavano a commettere errori di «perseverazione» </a:t>
            </a:r>
            <a:r>
              <a:rPr lang="it-IT" sz="2000" dirty="0" smtClean="0">
                <a:solidFill>
                  <a:srgbClr val="002060"/>
                </a:solidFill>
              </a:rPr>
              <a:t>utilizzando la categorizzazione precedente.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u="sng" dirty="0" smtClean="0">
                <a:solidFill>
                  <a:srgbClr val="002060"/>
                </a:solidFill>
              </a:rPr>
              <a:t>Un altro esperimento con diversi gruppi di controllo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È stato effettuato il medesimo test mettendo a paragone un </a:t>
            </a:r>
            <a:r>
              <a:rPr lang="it-IT" sz="2000" u="sng" dirty="0" smtClean="0">
                <a:solidFill>
                  <a:srgbClr val="002060"/>
                </a:solidFill>
              </a:rPr>
              <a:t>gruppo di bambini autistici, un gruppo di bambini con ADHD e un ultimo gruppo di bambini con «disturbo della condotta».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Tutti questi disturbi presentano deficit nelle funzioni di pianificazione e controllo.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Anche in questo caso le performance dei bambini autistici risultavano nettamente le peggiori.</a:t>
            </a:r>
          </a:p>
        </p:txBody>
      </p:sp>
    </p:spTree>
    <p:extLst>
      <p:ext uri="{BB962C8B-B14F-4D97-AF65-F5344CB8AC3E}">
        <p14:creationId xmlns:p14="http://schemas.microsoft.com/office/powerpoint/2010/main" val="12121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15/28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Cosa ci dice il Wisconsin Card </a:t>
            </a:r>
            <a:r>
              <a:rPr lang="it-IT" sz="2400" b="1" dirty="0" err="1"/>
              <a:t>Sorting</a:t>
            </a:r>
            <a:r>
              <a:rPr lang="it-IT" sz="2400" b="1" dirty="0"/>
              <a:t> Test?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6033" y="802447"/>
            <a:ext cx="8447587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Il Wisconsin Card </a:t>
            </a:r>
            <a:r>
              <a:rPr lang="it-IT" sz="2000" b="1" dirty="0" err="1" smtClean="0">
                <a:solidFill>
                  <a:srgbClr val="002060"/>
                </a:solidFill>
              </a:rPr>
              <a:t>Sorting</a:t>
            </a:r>
            <a:r>
              <a:rPr lang="it-IT" sz="2000" b="1" dirty="0" smtClean="0">
                <a:solidFill>
                  <a:srgbClr val="002060"/>
                </a:solidFill>
              </a:rPr>
              <a:t> Test chiama in causa diverse abilità: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2060"/>
                </a:solidFill>
              </a:rPr>
              <a:t>Capacità di categorizzazione;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2060"/>
                </a:solidFill>
              </a:rPr>
              <a:t>Memoria di lavoro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2060"/>
                </a:solidFill>
              </a:rPr>
              <a:t>Attenzione selettiva;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2060"/>
                </a:solidFill>
              </a:rPr>
              <a:t>Flessibilità cognitiva;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2060"/>
                </a:solidFill>
              </a:rPr>
              <a:t>Codifica di feedback verbali;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2060"/>
                </a:solidFill>
              </a:rPr>
              <a:t>Capacità di inibizione di risposte non più rilevanti.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Riflessione generale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Come si era detto precedentemente… nessun test misura specificatamente una e una sola FE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Riflessione sulla ricerca specifica (di cui alla slide precedente)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Quali di queste abilità potrebbero essere deficitarie nei bambini autistici?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16/28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Cosa ci dice il Wisconsin Card </a:t>
            </a:r>
            <a:r>
              <a:rPr lang="it-IT" sz="2400" b="1" dirty="0" err="1"/>
              <a:t>Sorting</a:t>
            </a:r>
            <a:r>
              <a:rPr lang="it-IT" sz="2400" b="1" dirty="0"/>
              <a:t> Test?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6033" y="802447"/>
            <a:ext cx="84475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Uno studio effettuato da </a:t>
            </a:r>
            <a:r>
              <a:rPr lang="it-IT" sz="2000" dirty="0" err="1" smtClean="0">
                <a:solidFill>
                  <a:srgbClr val="002060"/>
                </a:solidFill>
              </a:rPr>
              <a:t>Ozonoff</a:t>
            </a:r>
            <a:r>
              <a:rPr lang="it-IT" sz="2000" dirty="0" smtClean="0">
                <a:solidFill>
                  <a:srgbClr val="002060"/>
                </a:solidFill>
              </a:rPr>
              <a:t> et </a:t>
            </a:r>
            <a:r>
              <a:rPr lang="it-IT" sz="2000" dirty="0" err="1" smtClean="0">
                <a:solidFill>
                  <a:srgbClr val="002060"/>
                </a:solidFill>
              </a:rPr>
              <a:t>coll</a:t>
            </a:r>
            <a:r>
              <a:rPr lang="it-IT" sz="2000" dirty="0" smtClean="0">
                <a:solidFill>
                  <a:srgbClr val="002060"/>
                </a:solidFill>
              </a:rPr>
              <a:t>. (1997) ha analizzato </a:t>
            </a:r>
            <a:r>
              <a:rPr lang="it-IT" sz="2000" b="1" dirty="0" smtClean="0">
                <a:solidFill>
                  <a:srgbClr val="002060"/>
                </a:solidFill>
              </a:rPr>
              <a:t>due possibili fattori: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deficit di inibizione (test «go Nogo»);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deficit di flessibilità.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I risultati confermano un </a:t>
            </a:r>
            <a:r>
              <a:rPr lang="it-IT" sz="2000" b="1" dirty="0" smtClean="0">
                <a:solidFill>
                  <a:srgbClr val="002060"/>
                </a:solidFill>
              </a:rPr>
              <a:t>deficit</a:t>
            </a:r>
            <a:r>
              <a:rPr lang="it-IT" sz="2000" dirty="0" smtClean="0">
                <a:solidFill>
                  <a:srgbClr val="002060"/>
                </a:solidFill>
              </a:rPr>
              <a:t> a carico della </a:t>
            </a:r>
            <a:r>
              <a:rPr lang="it-IT" sz="2000" b="1" dirty="0" smtClean="0">
                <a:solidFill>
                  <a:srgbClr val="002060"/>
                </a:solidFill>
              </a:rPr>
              <a:t>capacità di </a:t>
            </a:r>
            <a:r>
              <a:rPr lang="it-IT" sz="2000" b="1" u="sng" dirty="0" smtClean="0">
                <a:solidFill>
                  <a:srgbClr val="002060"/>
                </a:solidFill>
              </a:rPr>
              <a:t>implementare in modo flessibile le diverse strategie di risoluzione </a:t>
            </a:r>
            <a:r>
              <a:rPr lang="it-IT" sz="2000" b="1" dirty="0" smtClean="0">
                <a:solidFill>
                  <a:srgbClr val="002060"/>
                </a:solidFill>
              </a:rPr>
              <a:t>di problemi e un deficit a carico </a:t>
            </a:r>
            <a:r>
              <a:rPr lang="it-IT" sz="2000" b="1" u="sng" dirty="0" smtClean="0">
                <a:solidFill>
                  <a:srgbClr val="002060"/>
                </a:solidFill>
              </a:rPr>
              <a:t>della memoria di lavoro.</a:t>
            </a:r>
          </a:p>
        </p:txBody>
      </p:sp>
    </p:spTree>
    <p:extLst>
      <p:ext uri="{BB962C8B-B14F-4D97-AF65-F5344CB8AC3E}">
        <p14:creationId xmlns:p14="http://schemas.microsoft.com/office/powerpoint/2010/main" val="782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17/28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Test «go </a:t>
            </a:r>
            <a:r>
              <a:rPr lang="it-IT" sz="2400" b="1" dirty="0" err="1"/>
              <a:t>noGo</a:t>
            </a:r>
            <a:r>
              <a:rPr lang="it-IT" sz="2400" b="1" dirty="0"/>
              <a:t>»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6033" y="802447"/>
            <a:ext cx="8447587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u="sng" dirty="0" err="1" smtClean="0">
                <a:solidFill>
                  <a:srgbClr val="002060"/>
                </a:solidFill>
              </a:rPr>
              <a:t>Shue</a:t>
            </a:r>
            <a:r>
              <a:rPr lang="it-IT" sz="2000" b="1" u="sng" dirty="0" smtClean="0">
                <a:solidFill>
                  <a:srgbClr val="002060"/>
                </a:solidFill>
              </a:rPr>
              <a:t> e Douglas (1992)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«go </a:t>
            </a:r>
            <a:r>
              <a:rPr lang="it-IT" sz="2000" b="1" dirty="0" err="1" smtClean="0">
                <a:solidFill>
                  <a:srgbClr val="002060"/>
                </a:solidFill>
              </a:rPr>
              <a:t>noGo</a:t>
            </a:r>
            <a:r>
              <a:rPr lang="it-IT" sz="2000" b="1" dirty="0" smtClean="0">
                <a:solidFill>
                  <a:srgbClr val="002060"/>
                </a:solidFill>
              </a:rPr>
              <a:t>»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b="1" dirty="0" smtClean="0">
                <a:solidFill>
                  <a:srgbClr val="002060"/>
                </a:solidFill>
              </a:rPr>
              <a:t>Valuta l’abilità di inibizione e di </a:t>
            </a:r>
            <a:r>
              <a:rPr lang="it-IT" sz="2000" b="1" dirty="0" err="1" smtClean="0">
                <a:solidFill>
                  <a:srgbClr val="002060"/>
                </a:solidFill>
              </a:rPr>
              <a:t>shifting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Test che si può effettuare al computer.</a:t>
            </a:r>
          </a:p>
          <a:p>
            <a:r>
              <a:rPr lang="it-IT" sz="2000" u="sng" dirty="0" smtClean="0">
                <a:solidFill>
                  <a:srgbClr val="002060"/>
                </a:solidFill>
              </a:rPr>
              <a:t>Dato un target </a:t>
            </a:r>
            <a:r>
              <a:rPr lang="it-IT" sz="2000" dirty="0" smtClean="0">
                <a:solidFill>
                  <a:srgbClr val="002060"/>
                </a:solidFill>
              </a:rPr>
              <a:t>(può essere un suono particolare- un’immagine che compare a schermo) </a:t>
            </a:r>
            <a:r>
              <a:rPr lang="it-IT" sz="2000" u="sng" dirty="0" smtClean="0">
                <a:solidFill>
                  <a:srgbClr val="002060"/>
                </a:solidFill>
              </a:rPr>
              <a:t>il soggetto deve schiacciare la «barra spaziatrice» in presenza del target medesimo.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Ad un certo punto del test </a:t>
            </a:r>
            <a:r>
              <a:rPr lang="it-IT" sz="2000" u="sng" dirty="0" smtClean="0">
                <a:solidFill>
                  <a:srgbClr val="002060"/>
                </a:solidFill>
              </a:rPr>
              <a:t>si può cambiare target (</a:t>
            </a:r>
            <a:r>
              <a:rPr lang="it-IT" sz="2000" u="sng" dirty="0" err="1" smtClean="0">
                <a:solidFill>
                  <a:srgbClr val="002060"/>
                </a:solidFill>
              </a:rPr>
              <a:t>shifting</a:t>
            </a:r>
            <a:r>
              <a:rPr lang="it-IT" sz="2000" u="sng" dirty="0" smtClean="0">
                <a:solidFill>
                  <a:srgbClr val="002060"/>
                </a:solidFill>
              </a:rPr>
              <a:t>) </a:t>
            </a:r>
            <a:r>
              <a:rPr lang="it-IT" sz="2000" dirty="0" smtClean="0">
                <a:solidFill>
                  <a:srgbClr val="002060"/>
                </a:solidFill>
              </a:rPr>
              <a:t>e verificare il comportamento del soggetto.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Un test italiano simile è il </a:t>
            </a:r>
            <a:r>
              <a:rPr lang="it-IT" sz="2000" b="1" u="sng" dirty="0" smtClean="0">
                <a:solidFill>
                  <a:srgbClr val="002060"/>
                </a:solidFill>
              </a:rPr>
              <a:t>test delle «ranette» </a:t>
            </a:r>
            <a:r>
              <a:rPr lang="it-IT" sz="2000" dirty="0" smtClean="0">
                <a:solidFill>
                  <a:srgbClr val="002060"/>
                </a:solidFill>
              </a:rPr>
              <a:t>all’interno della </a:t>
            </a:r>
            <a:r>
              <a:rPr lang="it-IT" sz="2000" b="1" dirty="0" smtClean="0">
                <a:solidFill>
                  <a:srgbClr val="002060"/>
                </a:solidFill>
              </a:rPr>
              <a:t>batteria BIA (Batteria Italiana per ADHD) di Marzocchi, Re, </a:t>
            </a:r>
            <a:r>
              <a:rPr lang="it-IT" sz="2000" b="1" dirty="0" err="1" smtClean="0">
                <a:solidFill>
                  <a:srgbClr val="002060"/>
                </a:solidFill>
              </a:rPr>
              <a:t>Cornoldi</a:t>
            </a:r>
            <a:r>
              <a:rPr lang="it-IT" sz="2000" b="1" dirty="0" smtClean="0">
                <a:solidFill>
                  <a:srgbClr val="002060"/>
                </a:solidFill>
              </a:rPr>
              <a:t>, </a:t>
            </a:r>
            <a:r>
              <a:rPr lang="it-IT" sz="2000" b="1" dirty="0" err="1">
                <a:solidFill>
                  <a:srgbClr val="002060"/>
                </a:solidFill>
              </a:rPr>
              <a:t>E</a:t>
            </a:r>
            <a:r>
              <a:rPr lang="it-IT" sz="2000" b="1" dirty="0" err="1" smtClean="0">
                <a:solidFill>
                  <a:srgbClr val="002060"/>
                </a:solidFill>
              </a:rPr>
              <a:t>rickson</a:t>
            </a:r>
            <a:r>
              <a:rPr lang="it-IT" sz="2000" b="1" dirty="0" smtClean="0">
                <a:solidFill>
                  <a:srgbClr val="002060"/>
                </a:solidFill>
              </a:rPr>
              <a:t>, 2010.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Vi sono due suoni simili nella prima parte, ma uno dei due termina in modo differente.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Su un foglio sono riportate tante «ranette» in colonna… ogni volta che vi è il suono «go» il soggetto deve barrare una «ranetta» ma </a:t>
            </a:r>
            <a:r>
              <a:rPr lang="it-IT" sz="2000" u="sng" dirty="0" smtClean="0">
                <a:solidFill>
                  <a:srgbClr val="002060"/>
                </a:solidFill>
              </a:rPr>
              <a:t>inibire la risposta quando il suono sarà di tipo «</a:t>
            </a:r>
            <a:r>
              <a:rPr lang="it-IT" sz="2000" u="sng" dirty="0" err="1" smtClean="0">
                <a:solidFill>
                  <a:srgbClr val="002060"/>
                </a:solidFill>
              </a:rPr>
              <a:t>noGo</a:t>
            </a:r>
            <a:r>
              <a:rPr lang="it-IT" sz="2000" u="sng" dirty="0" smtClean="0">
                <a:solidFill>
                  <a:srgbClr val="002060"/>
                </a:solidFill>
              </a:rPr>
              <a:t>»</a:t>
            </a:r>
            <a:r>
              <a:rPr lang="it-IT" sz="2000" dirty="0" smtClean="0">
                <a:solidFill>
                  <a:srgbClr val="002060"/>
                </a:solidFill>
              </a:rPr>
              <a:t>… la difficoltà sta nel fatto che </a:t>
            </a:r>
            <a:r>
              <a:rPr lang="it-IT" sz="2000" u="sng" dirty="0" smtClean="0">
                <a:solidFill>
                  <a:srgbClr val="002060"/>
                </a:solidFill>
              </a:rPr>
              <a:t>i due suoni all’inizio sono identici, solo la parte finale del suono è diversa.</a:t>
            </a:r>
          </a:p>
        </p:txBody>
      </p:sp>
    </p:spTree>
    <p:extLst>
      <p:ext uri="{BB962C8B-B14F-4D97-AF65-F5344CB8AC3E}">
        <p14:creationId xmlns:p14="http://schemas.microsoft.com/office/powerpoint/2010/main" val="25723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18/28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Doppi compiti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6033" y="802447"/>
            <a:ext cx="8447587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u="sng" dirty="0" smtClean="0">
                <a:solidFill>
                  <a:srgbClr val="002060"/>
                </a:solidFill>
              </a:rPr>
              <a:t>Sia in fase di valutazione che di trattamento sembrano essere molto utili i «doppi compiti»</a:t>
            </a:r>
          </a:p>
          <a:p>
            <a:endParaRPr lang="it-IT" sz="2000" b="1" u="sng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Un esempio (</a:t>
            </a:r>
            <a:r>
              <a:rPr lang="it-IT" sz="2000" b="1" dirty="0" err="1" smtClean="0">
                <a:solidFill>
                  <a:srgbClr val="002060"/>
                </a:solidFill>
              </a:rPr>
              <a:t>Baddeley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compito di </a:t>
            </a:r>
            <a:r>
              <a:rPr lang="it-IT" sz="2000" b="1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fluenza</a:t>
            </a:r>
            <a:r>
              <a:rPr lang="it-IT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verbale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… «in un minuto dimmi tutte le parole che iniziano per «P» che non siano numeri, nomi propri, verbi, o derivati (diminutivi, vezzeggiativi etc.)»</a:t>
            </a: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Essendo tale compito ricco di vincoli e a tempo il soggetto deve applicare un forte controllo e dedicare molte risorse 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attentive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endParaRPr lang="it-IT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Tale compito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si differenzia notevolmente da un altro compito che è definito RAN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Rapid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Automatized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Naming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) nel quale il soggetto deve denominare il più velocemente possibile delle figure/oggetti target (in questo caso si tratta del recupero dell’etichetta verbale) </a:t>
            </a:r>
            <a:endParaRPr lang="it-IT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vanti o successivo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Indietro o precedente 4">
            <a:hlinkClick r:id="" action="ppaction://noaction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glia angolo diagonale rettangolo 5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Funzioni esecutive: definizione</a:t>
            </a:r>
            <a:endParaRPr lang="it-IT" sz="24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76596555"/>
              </p:ext>
            </p:extLst>
          </p:nvPr>
        </p:nvGraphicFramePr>
        <p:xfrm>
          <a:off x="326033" y="836712"/>
          <a:ext cx="862420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6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19/28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Doppi compiti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6033" y="802447"/>
            <a:ext cx="8447587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u="sng" dirty="0" smtClean="0">
                <a:solidFill>
                  <a:srgbClr val="002060"/>
                </a:solidFill>
              </a:rPr>
              <a:t>Il doppio compito può essere somministrato in sequenza (uno dopo l’altro) oppure contemporaneamente</a:t>
            </a:r>
          </a:p>
          <a:p>
            <a:endParaRPr lang="it-IT" sz="2000" b="1" u="sng" dirty="0">
              <a:solidFill>
                <a:srgbClr val="002060"/>
              </a:solidFill>
            </a:endParaRPr>
          </a:p>
          <a:p>
            <a:r>
              <a:rPr lang="it-IT" sz="2000" u="sng" dirty="0" smtClean="0">
                <a:solidFill>
                  <a:srgbClr val="002060"/>
                </a:solidFill>
              </a:rPr>
              <a:t>Doppio compito in sequenza </a:t>
            </a:r>
            <a:r>
              <a:rPr lang="it-IT" sz="2000" dirty="0" smtClean="0">
                <a:solidFill>
                  <a:srgbClr val="002060"/>
                </a:solidFill>
              </a:rPr>
              <a:t>(cambiamento del compito)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lavora sulle capacità di 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switch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(flessibilità)</a:t>
            </a:r>
          </a:p>
          <a:p>
            <a:endParaRPr lang="it-I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Doppio compito in contemporanea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interviene su «gestione delle interferenze», «memoria di lavoro» e «</a:t>
            </a:r>
            <a:r>
              <a:rPr lang="it-IT" sz="2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updating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»</a:t>
            </a:r>
          </a:p>
          <a:p>
            <a:endParaRPr lang="it-I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Esempi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Ricerca e cancellazione di simboli target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(con cambiamento del target durante il test-trattamento)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Ricerca e cancellazione di figure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(stellina) con compito interferente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Test degli animali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(gruppo MT)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Memoria uditiva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(ricordare tre elementi di una lista, selezionati secondo una categoria data)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20/28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Ricerca di simboli target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6033" y="1700808"/>
            <a:ext cx="8447587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2060"/>
                </a:solidFill>
              </a:rPr>
              <a:t>Il test di “</a:t>
            </a:r>
            <a:r>
              <a:rPr lang="it-IT" sz="2000" b="1" dirty="0">
                <a:solidFill>
                  <a:srgbClr val="FF0000"/>
                </a:solidFill>
              </a:rPr>
              <a:t>cancellazione di quadratini</a:t>
            </a:r>
            <a:r>
              <a:rPr lang="it-IT" sz="2000" dirty="0">
                <a:solidFill>
                  <a:srgbClr val="002060"/>
                </a:solidFill>
              </a:rPr>
              <a:t>” consiste nel cancellare tutti i quadratini identici a quelli proposti come target; i quadratini sono differenziati tra di loro per un trattino posto ad uno dei vertici (vedi figura</a:t>
            </a:r>
            <a:r>
              <a:rPr lang="it-IT" sz="2000" dirty="0" smtClean="0">
                <a:solidFill>
                  <a:srgbClr val="002060"/>
                </a:solidFill>
              </a:rPr>
              <a:t>). </a:t>
            </a:r>
            <a:r>
              <a:rPr lang="it-IT" sz="2000" dirty="0">
                <a:solidFill>
                  <a:srgbClr val="002060"/>
                </a:solidFill>
              </a:rPr>
              <a:t> </a:t>
            </a:r>
            <a:r>
              <a:rPr lang="it-IT" sz="2000" b="1" dirty="0" smtClean="0">
                <a:solidFill>
                  <a:srgbClr val="002060"/>
                </a:solidFill>
              </a:rPr>
              <a:t>Il </a:t>
            </a:r>
            <a:r>
              <a:rPr lang="it-IT" sz="2000" b="1" dirty="0">
                <a:solidFill>
                  <a:srgbClr val="002060"/>
                </a:solidFill>
              </a:rPr>
              <a:t>target </a:t>
            </a:r>
            <a:r>
              <a:rPr lang="it-IT" sz="2000" dirty="0">
                <a:solidFill>
                  <a:srgbClr val="002060"/>
                </a:solidFill>
              </a:rPr>
              <a:t>(</a:t>
            </a:r>
            <a:r>
              <a:rPr lang="it-IT" sz="2000" u="sng" dirty="0">
                <a:solidFill>
                  <a:srgbClr val="002060"/>
                </a:solidFill>
              </a:rPr>
              <a:t>quadratino da individuare tra gli altri</a:t>
            </a:r>
            <a:r>
              <a:rPr lang="it-IT" sz="2000" dirty="0">
                <a:solidFill>
                  <a:srgbClr val="002060"/>
                </a:solidFill>
              </a:rPr>
              <a:t>) </a:t>
            </a:r>
            <a:r>
              <a:rPr lang="it-IT" sz="2000" b="1" dirty="0">
                <a:solidFill>
                  <a:srgbClr val="002060"/>
                </a:solidFill>
              </a:rPr>
              <a:t>cambia ogni tre righe </a:t>
            </a:r>
            <a:r>
              <a:rPr lang="it-IT" sz="2000" dirty="0">
                <a:solidFill>
                  <a:srgbClr val="002060"/>
                </a:solidFill>
              </a:rPr>
              <a:t>per cui, oltre alla capacità di selezione, focalizzazione e mantenimento dell’attenzione, si richiede </a:t>
            </a:r>
            <a:r>
              <a:rPr lang="it-IT" sz="2000" b="1" dirty="0">
                <a:solidFill>
                  <a:srgbClr val="002060"/>
                </a:solidFill>
              </a:rPr>
              <a:t>capacità di shift </a:t>
            </a:r>
            <a:r>
              <a:rPr lang="it-IT" sz="2000" b="1" dirty="0" smtClean="0">
                <a:solidFill>
                  <a:srgbClr val="002060"/>
                </a:solidFill>
              </a:rPr>
              <a:t>attentivo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compito diversificato in sequenza</a:t>
            </a:r>
            <a:r>
              <a:rPr lang="it-IT" sz="2000" dirty="0" smtClean="0">
                <a:solidFill>
                  <a:srgbClr val="002060"/>
                </a:solidFill>
              </a:rPr>
              <a:t>. 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2060"/>
                </a:solidFill>
              </a:rPr>
              <a:t>Il test di “</a:t>
            </a:r>
            <a:r>
              <a:rPr lang="it-IT" sz="2000" b="1" dirty="0">
                <a:solidFill>
                  <a:srgbClr val="FF0000"/>
                </a:solidFill>
              </a:rPr>
              <a:t>cancellazione di figure</a:t>
            </a:r>
            <a:r>
              <a:rPr lang="it-IT" sz="2000" dirty="0">
                <a:solidFill>
                  <a:srgbClr val="002060"/>
                </a:solidFill>
              </a:rPr>
              <a:t>” si articola in </a:t>
            </a:r>
            <a:r>
              <a:rPr lang="it-IT" sz="2000" u="sng" dirty="0">
                <a:solidFill>
                  <a:srgbClr val="002060"/>
                </a:solidFill>
              </a:rPr>
              <a:t>due momenti</a:t>
            </a:r>
            <a:r>
              <a:rPr lang="it-IT" sz="2000" dirty="0">
                <a:solidFill>
                  <a:srgbClr val="002060"/>
                </a:solidFill>
              </a:rPr>
              <a:t>; nel primo momento il soggetto </a:t>
            </a:r>
            <a:r>
              <a:rPr lang="it-IT" sz="2000" dirty="0">
                <a:solidFill>
                  <a:srgbClr val="FF0000"/>
                </a:solidFill>
              </a:rPr>
              <a:t>ricerca su un foglio tutti i disegni di una stellina </a:t>
            </a:r>
            <a:r>
              <a:rPr lang="it-IT" sz="2000" dirty="0">
                <a:solidFill>
                  <a:srgbClr val="002060"/>
                </a:solidFill>
              </a:rPr>
              <a:t>in mezzo ad altri stimoli iconici; nella seconda fase il soggetto </a:t>
            </a:r>
            <a:r>
              <a:rPr lang="it-IT" sz="2000" dirty="0">
                <a:solidFill>
                  <a:srgbClr val="FF0000"/>
                </a:solidFill>
              </a:rPr>
              <a:t>ripete l’esercizio ma contemporaneamente gli vengono lette delle parole ed egli deve alzare una mano ogni volta che sente pronunciare la parola “sole”; </a:t>
            </a:r>
            <a:r>
              <a:rPr lang="it-IT" sz="2000" dirty="0">
                <a:solidFill>
                  <a:srgbClr val="002060"/>
                </a:solidFill>
              </a:rPr>
              <a:t>si misura il tempo, le omissioni (stelline non cancellate) e i falsi positivi (cancellazioni erronee o mano alzata non in corrispondenza della parola target</a:t>
            </a:r>
            <a:r>
              <a:rPr lang="it-IT" sz="2000" dirty="0" smtClean="0">
                <a:solidFill>
                  <a:srgbClr val="002060"/>
                </a:solidFill>
              </a:rPr>
              <a:t>).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9" y="836712"/>
            <a:ext cx="2219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21/28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Doppi compiti: test degli animali (MT)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6033" y="802447"/>
            <a:ext cx="8447587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2060"/>
                </a:solidFill>
              </a:rPr>
              <a:t>Daneman</a:t>
            </a:r>
            <a:r>
              <a:rPr lang="it-IT" sz="2000" b="1" dirty="0">
                <a:solidFill>
                  <a:srgbClr val="002060"/>
                </a:solidFill>
              </a:rPr>
              <a:t> e Carpenter (1980</a:t>
            </a:r>
            <a:r>
              <a:rPr lang="it-IT" sz="2000" b="1" dirty="0" smtClean="0">
                <a:solidFill>
                  <a:srgbClr val="002060"/>
                </a:solidFill>
              </a:rPr>
              <a:t>)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ispira il Test degli animali (gruppo MT)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Il </a:t>
            </a:r>
            <a:r>
              <a:rPr lang="it-IT" sz="2000" dirty="0">
                <a:solidFill>
                  <a:srgbClr val="002060"/>
                </a:solidFill>
              </a:rPr>
              <a:t>test, da loro ideato, prese il nome di </a:t>
            </a:r>
            <a:r>
              <a:rPr lang="it-IT" sz="2000" b="1" dirty="0">
                <a:solidFill>
                  <a:srgbClr val="FF0000"/>
                </a:solidFill>
              </a:rPr>
              <a:t>“Reading </a:t>
            </a:r>
            <a:r>
              <a:rPr lang="it-IT" sz="2000" b="1" dirty="0" err="1">
                <a:solidFill>
                  <a:srgbClr val="FF0000"/>
                </a:solidFill>
              </a:rPr>
              <a:t>Span</a:t>
            </a:r>
            <a:r>
              <a:rPr lang="it-IT" sz="2000" b="1" dirty="0">
                <a:solidFill>
                  <a:srgbClr val="FF0000"/>
                </a:solidFill>
              </a:rPr>
              <a:t> Test” </a:t>
            </a:r>
            <a:r>
              <a:rPr lang="it-IT" sz="2000" dirty="0">
                <a:solidFill>
                  <a:srgbClr val="002060"/>
                </a:solidFill>
              </a:rPr>
              <a:t>e consiste nella lettura di un set di frasi (due frasi, poi tre, quattro, cinque) delle quali il soggetto deve dire se siano vere o false e contemporaneamente ricordare l’ultima parola di ogni frase.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Questo compito misura la capacità di elaborare l’informazione </a:t>
            </a:r>
            <a:r>
              <a:rPr lang="it-IT" sz="2000" b="1" dirty="0">
                <a:solidFill>
                  <a:srgbClr val="FF0000"/>
                </a:solidFill>
              </a:rPr>
              <a:t>(“il gatto si ciba di fieno” è un’affermazione vera o falsa?) e contemporaneamente di mantenere in memoria un elemento della frase stessa;</a:t>
            </a:r>
            <a:r>
              <a:rPr lang="it-IT" sz="2000" dirty="0">
                <a:solidFill>
                  <a:srgbClr val="002060"/>
                </a:solidFill>
              </a:rPr>
              <a:t> la complessità del compito ovviamente aumenta quando </a:t>
            </a:r>
            <a:r>
              <a:rPr lang="it-IT" sz="2000" u="sng" dirty="0">
                <a:solidFill>
                  <a:srgbClr val="002060"/>
                </a:solidFill>
              </a:rPr>
              <a:t>il soggetto deve giudicare quattro o cinque frasi di seguito e contemporaneamente ricordare le parole finali</a:t>
            </a:r>
            <a:r>
              <a:rPr lang="it-IT" sz="2000" u="sng" dirty="0" smtClean="0">
                <a:solidFill>
                  <a:srgbClr val="002060"/>
                </a:solidFill>
              </a:rPr>
              <a:t>.</a:t>
            </a:r>
          </a:p>
          <a:p>
            <a:endParaRPr lang="it-IT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22/28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Doppi </a:t>
            </a:r>
            <a:r>
              <a:rPr lang="it-IT" sz="2400" b="1" dirty="0"/>
              <a:t>compiti: test degli animali (MT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79512" y="908720"/>
            <a:ext cx="877072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rgbClr val="002060"/>
                </a:solidFill>
              </a:rPr>
              <a:t>Anche il gruppo MT di Padova tra il 1998 e il 2005 ha elaborato diversi interessanti studi, condotti su “buoni” e “cattivi” lettori, in precedenza selezionati con test diagnostici (prove di comprensione MT). Gli studi miravano a indagare nei cattivi lettori la presenza di eventuali </a:t>
            </a:r>
            <a:r>
              <a:rPr lang="it-IT" sz="1900" b="1" dirty="0">
                <a:solidFill>
                  <a:srgbClr val="002060"/>
                </a:solidFill>
              </a:rPr>
              <a:t>difficoltà d’inibizione di </a:t>
            </a:r>
            <a:r>
              <a:rPr lang="it-IT" sz="1900" b="1" u="sng" dirty="0">
                <a:solidFill>
                  <a:srgbClr val="FF0000"/>
                </a:solidFill>
              </a:rPr>
              <a:t>informazioni </a:t>
            </a:r>
            <a:r>
              <a:rPr lang="it-IT" sz="1900" b="1" u="sng" dirty="0" smtClean="0">
                <a:solidFill>
                  <a:srgbClr val="FF0000"/>
                </a:solidFill>
              </a:rPr>
              <a:t>irrilevanti.</a:t>
            </a:r>
          </a:p>
          <a:p>
            <a:endParaRPr lang="it-IT" sz="1900" dirty="0">
              <a:solidFill>
                <a:srgbClr val="002060"/>
              </a:solidFill>
            </a:endParaRPr>
          </a:p>
          <a:p>
            <a:r>
              <a:rPr lang="it-IT" sz="1900" dirty="0">
                <a:solidFill>
                  <a:srgbClr val="002060"/>
                </a:solidFill>
              </a:rPr>
              <a:t>Il test predisposto dal gruppo MT (“</a:t>
            </a:r>
            <a:r>
              <a:rPr lang="it-IT" sz="1900" b="1" dirty="0">
                <a:solidFill>
                  <a:srgbClr val="FF0000"/>
                </a:solidFill>
              </a:rPr>
              <a:t>test degli animali</a:t>
            </a:r>
            <a:r>
              <a:rPr lang="it-IT" sz="1900" dirty="0">
                <a:solidFill>
                  <a:srgbClr val="002060"/>
                </a:solidFill>
              </a:rPr>
              <a:t>”) si basa su liste di parole che vengono lette al soggetto, il quale deve elaborarle secondo la seguente modalità: </a:t>
            </a:r>
            <a:r>
              <a:rPr lang="it-IT" sz="1900" b="1" dirty="0">
                <a:solidFill>
                  <a:srgbClr val="FF0000"/>
                </a:solidFill>
              </a:rPr>
              <a:t>battere la mano sul tavolo ogni qual volta sente il nome di un animale e contemporaneamente ricordare l’ultima parola di ogni lista</a:t>
            </a:r>
            <a:r>
              <a:rPr lang="it-IT" sz="1900" dirty="0">
                <a:solidFill>
                  <a:srgbClr val="002060"/>
                </a:solidFill>
              </a:rPr>
              <a:t> (esistono liste di due, tre, quattro, cinque righe).</a:t>
            </a:r>
          </a:p>
          <a:p>
            <a:endParaRPr lang="it-IT" sz="1900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27278" y="5385990"/>
            <a:ext cx="87229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solidFill>
                  <a:srgbClr val="002060"/>
                </a:solidFill>
              </a:rPr>
              <a:t>In questo caso, dunque, il soggetto dovrebbe battere la mano in contemporanea alla lettura delle parole “cane”, “daino” e “giraffa” e, alla fine dell’esercizio, ricordare le parole “notte”, “testa” e “giraffa”.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58677"/>
              </p:ext>
            </p:extLst>
          </p:nvPr>
        </p:nvGraphicFramePr>
        <p:xfrm>
          <a:off x="236514" y="4005064"/>
          <a:ext cx="8533726" cy="1234440"/>
        </p:xfrm>
        <a:graphic>
          <a:graphicData uri="http://schemas.openxmlformats.org/drawingml/2006/table">
            <a:tbl>
              <a:tblPr firstRow="1" firstCol="1" bandRow="1"/>
              <a:tblGrid>
                <a:gridCol w="1706560"/>
                <a:gridCol w="1706560"/>
                <a:gridCol w="1706560"/>
                <a:gridCol w="1706560"/>
                <a:gridCol w="1707486"/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cosa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madre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cane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parola</a:t>
                      </a:r>
                      <a:endParaRPr lang="it-IT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notte</a:t>
                      </a:r>
                      <a:endParaRPr lang="it-IT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anno</a:t>
                      </a:r>
                      <a:endParaRPr lang="it-IT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campione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posizione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testa</a:t>
                      </a:r>
                      <a:endParaRPr lang="it-IT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donna</a:t>
                      </a:r>
                      <a:endParaRPr lang="it-IT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daino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partita</a:t>
                      </a:r>
                      <a:endParaRPr lang="it-IT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visita</a:t>
                      </a:r>
                      <a:endParaRPr lang="it-IT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giraffa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7047568" y="3645024"/>
            <a:ext cx="1753348" cy="174096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7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23/28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Doppi </a:t>
            </a:r>
            <a:r>
              <a:rPr lang="it-IT" sz="2400" b="1" dirty="0"/>
              <a:t>compiti: test degli animali (MT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26033" y="1166843"/>
            <a:ext cx="86242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Il test </a:t>
            </a:r>
            <a:r>
              <a:rPr lang="it-IT" sz="2000" u="sng" dirty="0">
                <a:solidFill>
                  <a:srgbClr val="002060"/>
                </a:solidFill>
              </a:rPr>
              <a:t>non misura solamente lo </a:t>
            </a:r>
            <a:r>
              <a:rPr lang="it-IT" sz="2000" u="sng" dirty="0" err="1">
                <a:solidFill>
                  <a:srgbClr val="002060"/>
                </a:solidFill>
              </a:rPr>
              <a:t>span</a:t>
            </a:r>
            <a:r>
              <a:rPr lang="it-IT" sz="2000" u="sng" dirty="0">
                <a:solidFill>
                  <a:srgbClr val="002060"/>
                </a:solidFill>
              </a:rPr>
              <a:t> di memoria</a:t>
            </a:r>
            <a:r>
              <a:rPr lang="it-IT" sz="2000" dirty="0">
                <a:solidFill>
                  <a:srgbClr val="002060"/>
                </a:solidFill>
              </a:rPr>
              <a:t>, ma va </a:t>
            </a:r>
            <a:r>
              <a:rPr lang="it-IT" sz="2000" u="sng" dirty="0">
                <a:solidFill>
                  <a:srgbClr val="002060"/>
                </a:solidFill>
              </a:rPr>
              <a:t>anche ad analizzare il numero di “intrusioni”,</a:t>
            </a:r>
            <a:r>
              <a:rPr lang="it-IT" sz="2000" dirty="0">
                <a:solidFill>
                  <a:srgbClr val="002060"/>
                </a:solidFill>
              </a:rPr>
              <a:t> cioè di parole ricordate in modo errato e che fanno parte della lista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Le intrusioni </a:t>
            </a:r>
            <a:r>
              <a:rPr lang="it-IT" sz="2000" dirty="0">
                <a:solidFill>
                  <a:srgbClr val="002060"/>
                </a:solidFill>
              </a:rPr>
              <a:t>sono un </a:t>
            </a:r>
            <a:r>
              <a:rPr lang="it-IT" sz="2000" b="1" dirty="0">
                <a:solidFill>
                  <a:srgbClr val="FF0000"/>
                </a:solidFill>
              </a:rPr>
              <a:t>indice importante perché segnalano </a:t>
            </a:r>
            <a:r>
              <a:rPr lang="it-IT" sz="2000" b="1" u="sng" dirty="0">
                <a:solidFill>
                  <a:srgbClr val="FF0000"/>
                </a:solidFill>
              </a:rPr>
              <a:t>l’incapacità del soggetto di inibire un’informazione</a:t>
            </a:r>
            <a:r>
              <a:rPr lang="it-IT" sz="2000" b="1" dirty="0">
                <a:solidFill>
                  <a:srgbClr val="FF0000"/>
                </a:solidFill>
              </a:rPr>
              <a:t> elaborata in precedenza</a:t>
            </a:r>
            <a:r>
              <a:rPr lang="it-IT" sz="2000" dirty="0">
                <a:solidFill>
                  <a:srgbClr val="002060"/>
                </a:solidFill>
              </a:rPr>
              <a:t>; </a:t>
            </a:r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u="sng" dirty="0" smtClean="0">
                <a:solidFill>
                  <a:srgbClr val="002060"/>
                </a:solidFill>
              </a:rPr>
              <a:t>se </a:t>
            </a:r>
            <a:r>
              <a:rPr lang="it-IT" sz="2000" b="1" u="sng" dirty="0">
                <a:solidFill>
                  <a:srgbClr val="002060"/>
                </a:solidFill>
              </a:rPr>
              <a:t>poi l’intrusione è data da una parola di animale</a:t>
            </a:r>
            <a:r>
              <a:rPr lang="it-IT" sz="2000" dirty="0">
                <a:solidFill>
                  <a:srgbClr val="002060"/>
                </a:solidFill>
              </a:rPr>
              <a:t>, il </a:t>
            </a:r>
            <a:r>
              <a:rPr lang="it-IT" sz="2000" b="1" dirty="0">
                <a:solidFill>
                  <a:srgbClr val="002060"/>
                </a:solidFill>
              </a:rPr>
              <a:t>dato è ancora più significativo </a:t>
            </a:r>
            <a:r>
              <a:rPr lang="it-IT" sz="2000" dirty="0">
                <a:solidFill>
                  <a:srgbClr val="002060"/>
                </a:solidFill>
              </a:rPr>
              <a:t>in quanto </a:t>
            </a:r>
            <a:r>
              <a:rPr lang="it-IT" sz="2000" u="sng" dirty="0">
                <a:solidFill>
                  <a:srgbClr val="002060"/>
                </a:solidFill>
              </a:rPr>
              <a:t>l’elaborazione cognitiva su tale parola è stata più marcata</a:t>
            </a:r>
            <a:r>
              <a:rPr lang="it-IT" sz="2000" dirty="0">
                <a:solidFill>
                  <a:srgbClr val="002060"/>
                </a:solidFill>
              </a:rPr>
              <a:t>, poiché il soggetto doveva focalizzare l’attenzione su di essa e contemporaneamente battere la mano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Secondo questi studi, un ridotto </a:t>
            </a:r>
            <a:r>
              <a:rPr lang="it-IT" sz="2000" dirty="0" err="1">
                <a:solidFill>
                  <a:srgbClr val="002060"/>
                </a:solidFill>
              </a:rPr>
              <a:t>span</a:t>
            </a:r>
            <a:r>
              <a:rPr lang="it-IT" sz="2000" dirty="0">
                <a:solidFill>
                  <a:srgbClr val="002060"/>
                </a:solidFill>
              </a:rPr>
              <a:t> di memoria e un elevato numero d’intrusioni caratterizzano elettivamente i cattivi </a:t>
            </a:r>
            <a:r>
              <a:rPr lang="it-IT" sz="2000" dirty="0" smtClean="0">
                <a:solidFill>
                  <a:srgbClr val="002060"/>
                </a:solidFill>
              </a:rPr>
              <a:t>lettori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per estensione </a:t>
            </a:r>
            <a:r>
              <a:rPr lang="it-IT" sz="20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questo deficit caratterizza anche i cattivi risolutori di problemi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che «mancano» in una delle prime attività da mettere in atto di fronte ad un problema: comprensione del testo e selezione dei dati pertinenti.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24/28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Memoria uditiva (WM)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3400" y="1114400"/>
            <a:ext cx="8229600" cy="52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Controllo basso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</a:t>
            </a:r>
            <a:r>
              <a:rPr lang="it-IT" altLang="it-IT" sz="2400" b="1" dirty="0" err="1">
                <a:solidFill>
                  <a:srgbClr val="FF0000"/>
                </a:solidFill>
                <a:latin typeface="+mn-lt"/>
              </a:rPr>
              <a:t>span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 in avanti</a:t>
            </a:r>
            <a:r>
              <a:rPr lang="it-IT" altLang="it-IT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i="1" dirty="0">
                <a:solidFill>
                  <a:srgbClr val="002060"/>
                </a:solidFill>
                <a:latin typeface="+mn-lt"/>
              </a:rPr>
              <a:t>Es. ascolta questa sequenza di cifre e ricordala così come è stata presentata: 315272.</a:t>
            </a:r>
          </a:p>
          <a:p>
            <a:pPr marL="342900" indent="-34290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altLang="it-IT" sz="2400" i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Controllo medio-basso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</a:t>
            </a:r>
            <a:r>
              <a:rPr lang="it-IT" altLang="it-IT" sz="2400" b="1" dirty="0" err="1">
                <a:solidFill>
                  <a:srgbClr val="FF0000"/>
                </a:solidFill>
                <a:latin typeface="+mn-lt"/>
              </a:rPr>
              <a:t>span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 indietro</a:t>
            </a:r>
            <a:r>
              <a:rPr lang="it-IT" altLang="it-IT" sz="24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it-IT" altLang="it-IT" sz="2400" i="1" dirty="0">
                <a:solidFill>
                  <a:srgbClr val="002060"/>
                </a:solidFill>
                <a:latin typeface="+mn-lt"/>
              </a:rPr>
              <a:t>Es. ascolta questa sequenza di cifre </a:t>
            </a: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e ricordala capovolgendone l’ordine: 4682</a:t>
            </a:r>
          </a:p>
          <a:p>
            <a:pPr marL="342900" indent="-34290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altLang="it-IT" sz="2400" i="1" dirty="0">
              <a:solidFill>
                <a:srgbClr val="002060"/>
              </a:solidFill>
              <a:latin typeface="+mn-lt"/>
              <a:cs typeface="Times New Roman" charset="0"/>
            </a:endParaRPr>
          </a:p>
          <a:p>
            <a:pPr marL="342900" indent="-34290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charset="0"/>
              </a:rPr>
              <a:t>Controllo medio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charset="0"/>
                <a:sym typeface="Wingdings" pitchFamily="2" charset="2"/>
              </a:rPr>
              <a:t> </a:t>
            </a:r>
            <a:r>
              <a:rPr lang="it-IT" altLang="it-IT" sz="2400" b="1" dirty="0" err="1">
                <a:solidFill>
                  <a:srgbClr val="FF0000"/>
                </a:solidFill>
                <a:latin typeface="+mn-lt"/>
                <a:cs typeface="Times New Roman" charset="0"/>
              </a:rPr>
              <a:t>listening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charset="0"/>
              </a:rPr>
              <a:t> </a:t>
            </a:r>
            <a:r>
              <a:rPr lang="it-IT" altLang="it-IT" sz="2400" b="1" dirty="0" err="1">
                <a:solidFill>
                  <a:srgbClr val="FF0000"/>
                </a:solidFill>
                <a:latin typeface="+mn-lt"/>
                <a:cs typeface="Times New Roman" charset="0"/>
              </a:rPr>
              <a:t>span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charset="0"/>
              </a:rPr>
              <a:t> con richiesta di selezione.</a:t>
            </a:r>
            <a:r>
              <a:rPr lang="it-IT" altLang="it-IT" sz="2400" dirty="0">
                <a:solidFill>
                  <a:srgbClr val="FF0000"/>
                </a:solidFill>
                <a:latin typeface="+mn-lt"/>
                <a:cs typeface="Times New Roman" charset="0"/>
              </a:rPr>
              <a:t> </a:t>
            </a: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Es. ascolta queste tre sequenze di cifre e poi </a:t>
            </a:r>
            <a:r>
              <a:rPr lang="it-IT" altLang="it-IT" sz="2400" i="1" u="sng" dirty="0">
                <a:solidFill>
                  <a:srgbClr val="002060"/>
                </a:solidFill>
                <a:latin typeface="+mn-lt"/>
                <a:cs typeface="Times New Roman" charset="0"/>
              </a:rPr>
              <a:t>ricorda solo l’ultimo di ciascuna sequenza</a:t>
            </a: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:      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	3524                    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	4198                 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400" i="1" dirty="0">
                <a:solidFill>
                  <a:srgbClr val="002060"/>
                </a:solidFill>
                <a:latin typeface="+mn-lt"/>
                <a:cs typeface="Times New Roman" charset="0"/>
              </a:rPr>
              <a:t>	6351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25/28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Memoria uditiva (WM)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980728"/>
            <a:ext cx="81534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</a:rPr>
              <a:t>Controllo medio-alto </a:t>
            </a: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  <a:sym typeface="Wingdings" pitchFamily="2" charset="2"/>
              </a:rPr>
              <a:t> </a:t>
            </a:r>
            <a:r>
              <a:rPr lang="it-IT" altLang="it-IT" sz="2000" b="1" dirty="0" err="1" smtClean="0">
                <a:solidFill>
                  <a:srgbClr val="FF0000"/>
                </a:solidFill>
                <a:cs typeface="Times New Roman" charset="0"/>
              </a:rPr>
              <a:t>listening</a:t>
            </a: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</a:rPr>
              <a:t> con richiesta di categorizzazione</a:t>
            </a:r>
            <a:r>
              <a:rPr lang="it-IT" altLang="it-IT" sz="2000" i="1" dirty="0" smtClean="0">
                <a:solidFill>
                  <a:srgbClr val="FF0000"/>
                </a:solidFill>
                <a:cs typeface="Times New Roman" charset="0"/>
              </a:rPr>
              <a:t>. </a:t>
            </a: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Es. </a:t>
            </a:r>
            <a:r>
              <a:rPr lang="it-IT" altLang="it-IT" sz="2000" i="1" u="sng" dirty="0" smtClean="0">
                <a:solidFill>
                  <a:srgbClr val="002060"/>
                </a:solidFill>
                <a:cs typeface="Times New Roman" charset="0"/>
              </a:rPr>
              <a:t>batti sul tavolo ogni volta che compare un numero dispari </a:t>
            </a: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e poi ricorda l’ultimo numero di ogni serie:   </a:t>
            </a:r>
          </a:p>
          <a:p>
            <a:pPr marL="0" indent="0" algn="just">
              <a:buNone/>
            </a:pP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	1-4-8             </a:t>
            </a:r>
          </a:p>
          <a:p>
            <a:pPr marL="0" indent="0" algn="just">
              <a:buNone/>
            </a:pP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	2-5-4                 </a:t>
            </a:r>
          </a:p>
          <a:p>
            <a:pPr marL="0" indent="0" algn="just">
              <a:buNone/>
            </a:pP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	7-8-3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</a:rPr>
              <a:t>Controllo alto </a:t>
            </a: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  <a:sym typeface="Wingdings" pitchFamily="2" charset="2"/>
              </a:rPr>
              <a:t> </a:t>
            </a: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</a:rPr>
              <a:t>compito di aggiornamento delle informazioni in memoria di lavoro.</a:t>
            </a:r>
            <a:r>
              <a:rPr lang="it-IT" altLang="it-IT" sz="2000" b="1" dirty="0" smtClean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Es.</a:t>
            </a:r>
            <a:r>
              <a:rPr lang="it-IT" altLang="it-IT" sz="2000" b="1" dirty="0" smtClean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it-IT" altLang="it-IT" sz="2000" i="1" dirty="0" smtClean="0">
                <a:solidFill>
                  <a:srgbClr val="002060"/>
                </a:solidFill>
              </a:rPr>
              <a:t>a</a:t>
            </a: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scolta sequenzialmente la serie di numeri  presentati e quindi ripeti, nell’ordine in cui sono stati presentati, i tre più piccoli</a:t>
            </a:r>
            <a:r>
              <a:rPr lang="it-IT" altLang="it-IT" sz="2000" i="1" dirty="0" smtClean="0">
                <a:solidFill>
                  <a:srgbClr val="002060"/>
                </a:solidFill>
              </a:rPr>
              <a:t>:  </a:t>
            </a:r>
          </a:p>
          <a:p>
            <a:pPr marL="0" indent="0" algn="just">
              <a:buNone/>
            </a:pPr>
            <a:r>
              <a:rPr lang="it-IT" altLang="it-IT" sz="2000" i="1" dirty="0" smtClean="0">
                <a:solidFill>
                  <a:srgbClr val="002060"/>
                </a:solidFill>
              </a:rPr>
              <a:t>	</a:t>
            </a: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9  7  5  8  4  6  3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</a:rPr>
              <a:t>Controllo molto alto </a:t>
            </a: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  <a:sym typeface="Wingdings" pitchFamily="2" charset="2"/>
              </a:rPr>
              <a:t> </a:t>
            </a:r>
            <a:r>
              <a:rPr lang="it-IT" altLang="it-IT" sz="2000" b="1" dirty="0" smtClean="0">
                <a:solidFill>
                  <a:srgbClr val="FF0000"/>
                </a:solidFill>
                <a:cs typeface="Times New Roman" charset="0"/>
              </a:rPr>
              <a:t>compito controllato con richiesta concomitante di secondo compito indipendente. </a:t>
            </a:r>
            <a:r>
              <a:rPr lang="it-IT" altLang="it-IT" sz="2000" i="1" dirty="0" smtClean="0">
                <a:solidFill>
                  <a:srgbClr val="002060"/>
                </a:solidFill>
                <a:cs typeface="Times New Roman" charset="0"/>
              </a:rPr>
              <a:t>Es. compito uguale al precedente, più </a:t>
            </a:r>
            <a:r>
              <a:rPr lang="it-IT" altLang="it-IT" sz="2000" i="1" u="sng" dirty="0" smtClean="0">
                <a:solidFill>
                  <a:srgbClr val="002060"/>
                </a:solidFill>
                <a:cs typeface="Times New Roman" charset="0"/>
              </a:rPr>
              <a:t>premere barra spaziatrice con intervalli di tempo irregolari</a:t>
            </a:r>
            <a:endParaRPr lang="it-IT" altLang="it-IT" sz="2000" u="sng" dirty="0" smtClean="0">
              <a:solidFill>
                <a:srgbClr val="002060"/>
              </a:solidFill>
              <a:cs typeface="Times New Roman" charset="0"/>
            </a:endParaRPr>
          </a:p>
          <a:p>
            <a:pPr algn="just"/>
            <a:endParaRPr lang="it-IT" altLang="it-IT" sz="2000" i="1" dirty="0" smtClean="0">
              <a:latin typeface="Georgia" pitchFamily="18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26/28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Memoria uditiva (WM)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980728"/>
            <a:ext cx="8305800" cy="4896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0" algn="just">
              <a:buFontTx/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Prove dell’importanza del controllo della memoria di lavoro (CML)  per spiegare l’intelligenza:</a:t>
            </a:r>
          </a:p>
          <a:p>
            <a:pPr marL="292100" indent="0" algn="just">
              <a:buFontTx/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635000" algn="just"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Il CML ha una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buona correlazione con i test di intelligenza </a:t>
            </a:r>
          </a:p>
          <a:p>
            <a:pPr marL="635000" algn="just"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635000" algn="just"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Il CML è la componente che meglio discrimina i gruppi che si caratterizzano, per definizione, per diversi livelli di intelligenza</a:t>
            </a:r>
          </a:p>
          <a:p>
            <a:pPr marL="635000" algn="just"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635000" algn="just"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Il CML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può essere descritto secondo un continuum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con diminuzione/aumento del controllo e della tipologia del materiale da elaborare, capace di descrivere la struttura gerarchica dell’intelligenza.</a:t>
            </a:r>
          </a:p>
          <a:p>
            <a:pPr marL="292100" indent="0" algn="just">
              <a:buNone/>
              <a:tabLst>
                <a:tab pos="292100" algn="l"/>
              </a:tabLst>
            </a:pPr>
            <a:endParaRPr lang="it-IT" altLang="it-IT" sz="2000" dirty="0" smtClean="0">
              <a:latin typeface="Georgia" pitchFamily="18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27/28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Memoria uditiva (WM)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980728"/>
            <a:ext cx="8305800" cy="4824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>
                <a:solidFill>
                  <a:srgbClr val="002060"/>
                </a:solidFill>
              </a:rPr>
              <a:t>Nella </a:t>
            </a:r>
            <a:r>
              <a:rPr lang="it-IT" altLang="it-IT" sz="2200" u="sng" dirty="0">
                <a:solidFill>
                  <a:srgbClr val="002060"/>
                </a:solidFill>
              </a:rPr>
              <a:t>sindrome di Down </a:t>
            </a:r>
            <a:r>
              <a:rPr lang="it-IT" altLang="it-IT" sz="2200" dirty="0">
                <a:solidFill>
                  <a:srgbClr val="002060"/>
                </a:solidFill>
              </a:rPr>
              <a:t>il gap di ML dipende dal tipo di contenuto e dal grado di </a:t>
            </a:r>
            <a:r>
              <a:rPr lang="it-IT" altLang="it-IT" sz="2200" dirty="0" smtClean="0">
                <a:solidFill>
                  <a:srgbClr val="002060"/>
                </a:solidFill>
              </a:rPr>
              <a:t>controllo</a:t>
            </a:r>
          </a:p>
          <a:p>
            <a:pPr marL="0" indent="0">
              <a:buNone/>
            </a:pPr>
            <a:endParaRPr lang="it-IT" altLang="it-IT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>
                <a:solidFill>
                  <a:srgbClr val="002060"/>
                </a:solidFill>
              </a:rPr>
              <a:t>Un </a:t>
            </a:r>
            <a:r>
              <a:rPr lang="it-IT" altLang="it-IT" sz="2200" dirty="0">
                <a:solidFill>
                  <a:srgbClr val="002060"/>
                </a:solidFill>
              </a:rPr>
              <a:t>effetto parallelo si rintraccia nella sindrome di </a:t>
            </a:r>
            <a:r>
              <a:rPr lang="it-IT" altLang="it-IT" sz="2200" dirty="0" smtClean="0">
                <a:solidFill>
                  <a:srgbClr val="002060"/>
                </a:solidFill>
              </a:rPr>
              <a:t>x-fragile</a:t>
            </a:r>
          </a:p>
          <a:p>
            <a:pPr marL="0" indent="0">
              <a:buNone/>
            </a:pPr>
            <a:endParaRPr lang="it-IT" altLang="it-IT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>
                <a:solidFill>
                  <a:srgbClr val="002060"/>
                </a:solidFill>
              </a:rPr>
              <a:t>Test </a:t>
            </a:r>
            <a:r>
              <a:rPr lang="it-IT" altLang="it-IT" sz="2200" dirty="0">
                <a:solidFill>
                  <a:srgbClr val="002060"/>
                </a:solidFill>
              </a:rPr>
              <a:t>di </a:t>
            </a:r>
            <a:r>
              <a:rPr lang="it-IT" altLang="it-IT" sz="2200" u="sng" dirty="0">
                <a:solidFill>
                  <a:srgbClr val="002060"/>
                </a:solidFill>
              </a:rPr>
              <a:t>ML controllato </a:t>
            </a:r>
            <a:r>
              <a:rPr lang="it-IT" altLang="it-IT" sz="2200" u="sng" dirty="0" smtClean="0">
                <a:solidFill>
                  <a:srgbClr val="002060"/>
                </a:solidFill>
              </a:rPr>
              <a:t> discriminano in modo selettivo e specifico solo deficit di memoria</a:t>
            </a:r>
            <a:r>
              <a:rPr lang="it-IT" altLang="it-IT" sz="2200" dirty="0" smtClean="0">
                <a:solidFill>
                  <a:srgbClr val="002060"/>
                </a:solidFill>
              </a:rPr>
              <a:t> e non altri tipi di problematiche associate </a:t>
            </a:r>
            <a:r>
              <a:rPr lang="it-IT" altLang="it-IT" sz="2200" dirty="0">
                <a:solidFill>
                  <a:srgbClr val="002060"/>
                </a:solidFill>
              </a:rPr>
              <a:t>a deficit intellettivi, mentre test a basso controllo </a:t>
            </a:r>
            <a:r>
              <a:rPr lang="it-IT" altLang="it-IT" sz="2200" dirty="0" smtClean="0">
                <a:solidFill>
                  <a:srgbClr val="002060"/>
                </a:solidFill>
              </a:rPr>
              <a:t>possono «intercettare» altre difficoltà associate</a:t>
            </a:r>
          </a:p>
          <a:p>
            <a:pPr marL="0" indent="0">
              <a:buNone/>
            </a:pPr>
            <a:endParaRPr lang="it-IT" altLang="it-IT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u="sng" dirty="0" smtClean="0">
                <a:solidFill>
                  <a:srgbClr val="002060"/>
                </a:solidFill>
              </a:rPr>
              <a:t>Misure </a:t>
            </a:r>
            <a:r>
              <a:rPr lang="it-IT" altLang="it-IT" sz="2200" u="sng" dirty="0">
                <a:solidFill>
                  <a:srgbClr val="002060"/>
                </a:solidFill>
              </a:rPr>
              <a:t>di QI correlano con prove di controllo ML </a:t>
            </a:r>
            <a:r>
              <a:rPr lang="it-IT" altLang="it-IT" sz="2200" dirty="0">
                <a:solidFill>
                  <a:srgbClr val="002060"/>
                </a:solidFill>
              </a:rPr>
              <a:t>anche quando l’età è tenuta sotto controllo, molto meglio di altre </a:t>
            </a:r>
            <a:r>
              <a:rPr lang="it-IT" altLang="it-IT" sz="2200" dirty="0" smtClean="0">
                <a:solidFill>
                  <a:srgbClr val="002060"/>
                </a:solidFill>
              </a:rPr>
              <a:t>misure</a:t>
            </a:r>
          </a:p>
          <a:p>
            <a:pPr marL="0" indent="0">
              <a:buNone/>
            </a:pPr>
            <a:endParaRPr lang="it-IT" altLang="it-IT" sz="2200" dirty="0">
              <a:solidFill>
                <a:srgbClr val="002060"/>
              </a:solidFill>
            </a:endParaRPr>
          </a:p>
          <a:p>
            <a:pPr marL="292100" indent="0" algn="just">
              <a:tabLst>
                <a:tab pos="292100" algn="l"/>
              </a:tabLst>
            </a:pPr>
            <a:endParaRPr lang="it-IT" altLang="it-IT" sz="2000" dirty="0" smtClean="0">
              <a:solidFill>
                <a:srgbClr val="002060"/>
              </a:solidFill>
              <a:latin typeface="Georgia" pitchFamily="18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28/28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Funzioni Esecutive e apprendimenti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980728"/>
            <a:ext cx="8305800" cy="5184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altLang="it-IT" sz="2200" b="1" dirty="0" smtClean="0">
                <a:solidFill>
                  <a:srgbClr val="002060"/>
                </a:solidFill>
              </a:rPr>
              <a:t>L’influenza delle FE sugli apprendimenti scolastici sembra sia addirittura superiore a quella del QI </a:t>
            </a:r>
            <a:r>
              <a:rPr lang="it-IT" altLang="it-IT" sz="2200" dirty="0" smtClean="0">
                <a:solidFill>
                  <a:srgbClr val="002060"/>
                </a:solidFill>
              </a:rPr>
              <a:t>(Blair e Razza, 2007)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precisazione: FE concorrono a «disegnare» un profilo intellettivo… qui si intende che la valutazione delle FE è forse più predittivo di una </a:t>
            </a:r>
            <a:r>
              <a:rPr lang="it-IT" altLang="it-IT" sz="2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Wisc</a:t>
            </a:r>
            <a:endParaRPr lang="it-IT" altLang="it-IT" sz="2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Bambini con </a:t>
            </a:r>
            <a:r>
              <a:rPr lang="it-IT" altLang="it-IT" sz="22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sviluppo tipico 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con </a:t>
            </a:r>
            <a:r>
              <a:rPr lang="it-IT" altLang="it-IT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FE più evolute </a:t>
            </a:r>
            <a:r>
              <a:rPr lang="it-IT" altLang="it-IT" sz="22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raggiungono migliori livelli di apprendimento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Le </a:t>
            </a:r>
            <a:r>
              <a:rPr lang="it-IT" altLang="it-IT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FE sono età dipendenti MA </a:t>
            </a:r>
            <a:r>
              <a:rPr lang="it-IT" altLang="it-IT" sz="22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possono essere incrementate con training appositi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La </a:t>
            </a:r>
            <a:r>
              <a:rPr lang="it-IT" altLang="it-IT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valutazione precoce 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 il </a:t>
            </a:r>
            <a:r>
              <a:rPr lang="it-IT" altLang="it-IT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training delle FE 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sembrano </a:t>
            </a:r>
            <a:r>
              <a:rPr lang="it-IT" altLang="it-IT" sz="22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ridurre in modo efficace e stabile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le </a:t>
            </a:r>
            <a:r>
              <a:rPr lang="it-IT" altLang="it-IT" sz="22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differenze nelle FE 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stesse </a:t>
            </a:r>
            <a:r>
              <a:rPr lang="it-IT" altLang="it-IT" sz="22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fra bambini con disturbo dello sviluppo e bambini con sviluppo tipico 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 preparano efficacemente agli apprendimenti, </a:t>
            </a:r>
            <a:r>
              <a:rPr lang="it-IT" altLang="it-IT" sz="22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favorendo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in modo significativo le </a:t>
            </a:r>
            <a:r>
              <a:rPr lang="it-IT" altLang="it-IT" sz="22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abilità scolastiche future </a:t>
            </a:r>
            <a:r>
              <a:rPr lang="it-IT" altLang="it-IT" sz="2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(Diamond e Lee, 2011)</a:t>
            </a:r>
            <a:endParaRPr lang="it-IT" altLang="it-IT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altLang="it-IT" sz="2200" dirty="0">
              <a:solidFill>
                <a:srgbClr val="002060"/>
              </a:solidFill>
            </a:endParaRPr>
          </a:p>
          <a:p>
            <a:pPr marL="292100" indent="0" algn="just">
              <a:tabLst>
                <a:tab pos="292100" algn="l"/>
              </a:tabLst>
            </a:pPr>
            <a:endParaRPr lang="it-IT" altLang="it-IT" sz="2000" dirty="0" smtClean="0">
              <a:solidFill>
                <a:srgbClr val="002060"/>
              </a:solidFill>
              <a:latin typeface="Georgia" pitchFamily="18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Quali sono le «Funzioni Esecutive»?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6033" y="980728"/>
            <a:ext cx="8447587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Una definizione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Sono un complesso sistema di </a:t>
            </a:r>
            <a:r>
              <a:rPr lang="it-IT" sz="2000" u="sng" dirty="0" smtClean="0">
                <a:solidFill>
                  <a:srgbClr val="002060"/>
                </a:solidFill>
              </a:rPr>
              <a:t>sotto-processi, distinti ma «sottilmente» interagenti,</a:t>
            </a:r>
            <a:r>
              <a:rPr lang="it-IT" sz="2000" dirty="0" smtClean="0">
                <a:solidFill>
                  <a:srgbClr val="002060"/>
                </a:solidFill>
              </a:rPr>
              <a:t> che «governano» i nostri pensieri e azioni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A cosa servono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Avviano, regolano, controllano, coordinano, monitorizzano, programmano il nostro pensiero.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[…] «Sono abilità necessarie per programmare, mettere in atto e portare a termine con successo un comportamento finalizzato ad uno scopo». (Benso, 2007)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Caratteristiche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 livello di «</a:t>
            </a:r>
            <a:r>
              <a:rPr lang="it-IT" sz="2000" u="sng" dirty="0" smtClean="0">
                <a:solidFill>
                  <a:srgbClr val="002060"/>
                </a:solidFill>
              </a:rPr>
              <a:t>substrato anatomico</a:t>
            </a:r>
            <a:r>
              <a:rPr lang="it-IT" sz="2000" dirty="0" smtClean="0">
                <a:solidFill>
                  <a:srgbClr val="002060"/>
                </a:solidFill>
              </a:rPr>
              <a:t>» si collocano nei </a:t>
            </a:r>
            <a:r>
              <a:rPr lang="it-IT" sz="2000" b="1" dirty="0" smtClean="0">
                <a:solidFill>
                  <a:srgbClr val="002060"/>
                </a:solidFill>
              </a:rPr>
              <a:t>lobi frontali, nei gangli della base e nel cervelletto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a volte ci si riferisce a pazienti che hanno avuto dei danni acquisiti al sistema delle «funzioni esecutive» come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pazienti frontali</a:t>
            </a:r>
            <a:endParaRPr lang="it-IT" sz="2000" u="sng" dirty="0" smtClean="0">
              <a:solidFill>
                <a:srgbClr val="002060"/>
              </a:solidFill>
            </a:endParaRP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5" name="CasellaDiTesto 4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1/3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6" name="Indietro o precedente 5">
            <a:hlinkClick r:id="" action="ppaction://noaction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glia angolo diagonale rettangolo 6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Pianificazione</a:t>
            </a:r>
            <a:endParaRPr lang="it-IT" sz="24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980728"/>
            <a:ext cx="8305800" cy="446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  <a:cs typeface="Times New Roman" charset="0"/>
              </a:rPr>
              <a:t>Tutte le Funzioni Esecutive in qualche modo sono interconnesse.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4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  <a:cs typeface="Times New Roman" charset="0"/>
              </a:rPr>
              <a:t>Proprio per questo motivo è difficile individuare dei test altamente specifici per la singola FE.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4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  <a:cs typeface="Times New Roman" charset="0"/>
              </a:rPr>
              <a:t>Non esiste una gerarchia delle FE.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4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  <a:cs typeface="Times New Roman" charset="0"/>
              </a:rPr>
              <a:t>La Pianificazione è una delle più importanti FE e forse una di quelle funzioni maggiormente correlata con tutte le altre, tanto da essere difficile da separare (come fosse una attività cognitiva a sé stante)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81000" y="3501008"/>
            <a:ext cx="8305800" cy="1944216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5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2/3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Definizione di «pianificazione»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2"/>
            <a:ext cx="830580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«Attività simbolica che consiste nel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prefigurare una sequenza di azioni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sufficiente per raggiungere un obiettivo» (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Shallice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1982)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427984" y="2060848"/>
            <a:ext cx="2541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2708920"/>
            <a:ext cx="8305800" cy="3672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È evidente che questa definizione postula l’attivazione di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diverse componenti cognitive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Rappresentazione del problema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Individuazione dell’obiettivo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Formulazione del piano d’azione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Anticipazione delle conseguenze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Memoria prospettica (anticipare e «tenere a mente» le conseguenze di un’azione sulle altre)</a:t>
            </a:r>
            <a:r>
              <a:rPr lang="it-IT" altLang="it-IT" sz="2200" b="1" dirty="0">
                <a:solidFill>
                  <a:srgbClr val="002060"/>
                </a:solidFill>
                <a:cs typeface="Times New Roman" charset="0"/>
              </a:rPr>
              <a:t> </a:t>
            </a:r>
            <a:endParaRPr lang="it-IT" altLang="it-IT" sz="2200" b="1" dirty="0" smtClean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Monitoraggio </a:t>
            </a:r>
            <a:r>
              <a:rPr lang="it-IT" altLang="it-IT" sz="2200" b="1" dirty="0">
                <a:solidFill>
                  <a:srgbClr val="002060"/>
                </a:solidFill>
                <a:cs typeface="Times New Roman" charset="0"/>
              </a:rPr>
              <a:t>continuo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4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400" dirty="0" smtClean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3/3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Definizione di «pianificazione»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616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Due altri elementi (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ATTENZIONE E MEMORIA DI LAVORO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) sembrano cruciali per portare a termine con successo una pianificazione: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1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Attenzione focalizzata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sul problema e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sostenuta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Attenzione divisa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(se è necessario tenere in esecuzione due compiti)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Memoria di lavoro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per tenere attivi tutti gli elementi necessari al fine della buona riuscita del compito (tenere a mente una regola, un vincolo etc.)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1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La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memoria di lavoro e l’attenzione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sono molto importanti anche per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valutare feedback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e quindi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effettuare un buon monitoraggio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del compito.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«Il funzionamento efficace di un processo di pianificazione è connesso con la capacità di verificare, monitorare i piani d’azione formulati e operare costantemente la loro implementazione, al fine di poter operare eventuali modifiche e aggiustamenti in itinere»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1000" y="4869160"/>
            <a:ext cx="8305800" cy="158417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2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5" name="CasellaDiTesto 4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6" name="Indietro o precedente 5">
            <a:hlinkClick r:id="" action="ppaction://noaction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glia angolo diagonale rettangolo 6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Pianificazione: test di valutazione</a:t>
            </a:r>
            <a:endParaRPr lang="it-IT" sz="24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616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Test di valutazione per la funzione esecutiva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della pianificazione sono classicamente considerati i seguenti: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Pianificazione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Torre di Londra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(TOL- Sannio, Fancello,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Vio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Cianchetti, 2006, </a:t>
            </a:r>
            <a:r>
              <a:rPr lang="it-IT" altLang="it-IT" sz="2200" dirty="0" err="1">
                <a:solidFill>
                  <a:srgbClr val="002060"/>
                </a:solidFill>
                <a:cs typeface="Times New Roman" charset="0"/>
              </a:rPr>
              <a:t>E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rickson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Labirinti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Wisc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TPQ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- Test di Pianificazione Quotidiana (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Shallice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1991, in Italia </a:t>
            </a:r>
            <a:r>
              <a:rPr lang="it-IT" sz="2200" dirty="0">
                <a:solidFill>
                  <a:srgbClr val="002060"/>
                </a:solidFill>
                <a:cs typeface="Times New Roman" charset="0"/>
              </a:rPr>
              <a:t>Sgaramella, </a:t>
            </a:r>
            <a:r>
              <a:rPr lang="it-IT" sz="2200" dirty="0" err="1">
                <a:solidFill>
                  <a:srgbClr val="002060"/>
                </a:solidFill>
                <a:cs typeface="Times New Roman" charset="0"/>
              </a:rPr>
              <a:t>Bisiacchi</a:t>
            </a:r>
            <a:r>
              <a:rPr lang="it-IT" sz="2200" dirty="0">
                <a:solidFill>
                  <a:srgbClr val="002060"/>
                </a:solidFill>
                <a:cs typeface="Times New Roman" charset="0"/>
              </a:rPr>
              <a:t>, </a:t>
            </a:r>
            <a:r>
              <a:rPr lang="it-IT" sz="2200" dirty="0" err="1">
                <a:solidFill>
                  <a:srgbClr val="002060"/>
                </a:solidFill>
                <a:cs typeface="Times New Roman" charset="0"/>
              </a:rPr>
              <a:t>Falchero</a:t>
            </a:r>
            <a:r>
              <a:rPr lang="it-IT" sz="2200" dirty="0">
                <a:solidFill>
                  <a:srgbClr val="002060"/>
                </a:solidFill>
                <a:cs typeface="Times New Roman" charset="0"/>
              </a:rPr>
              <a:t>, </a:t>
            </a:r>
            <a:r>
              <a:rPr lang="it-IT" sz="2200" dirty="0" smtClean="0">
                <a:solidFill>
                  <a:srgbClr val="002060"/>
                </a:solidFill>
                <a:cs typeface="Times New Roman" charset="0"/>
              </a:rPr>
              <a:t>1995)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Pianificazione del movimento</a:t>
            </a:r>
            <a:endParaRPr lang="it-IT" altLang="it-IT" sz="2200" u="sng" dirty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VMI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- Visual Motor Integration (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Beery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Buktenica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2000)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</a:t>
            </a: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TOL- Torre di Londra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112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Torre di Londra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(TOL- Sannio, Fancello,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Vio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Cianchetti, 2006, </a:t>
            </a:r>
            <a:r>
              <a:rPr lang="it-IT" altLang="it-IT" sz="2200" dirty="0" err="1">
                <a:solidFill>
                  <a:srgbClr val="002060"/>
                </a:solidFill>
                <a:cs typeface="Times New Roman" charset="0"/>
              </a:rPr>
              <a:t>E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rickson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)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 dai 4 ai 13 anni</a:t>
            </a: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Precedentemente descritto in altre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slides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... qui si tengano solo presenti i seguenti aspetti operativi: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Il test è formato da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12 prove di difficoltà crescenti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(minimo 2 mosse a massimo 5 mosse);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Regole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da rispettare: muovere una biglia per volta; sul piolo più corto si posiziona una sola biglia, nel medio due, nel più lungo tre;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Per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ogni item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sono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concessi tre tentativi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durata di ogni tentativo 1 minuto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da quando viene presa in mano la prima biglia);</a:t>
            </a:r>
          </a:p>
        </p:txBody>
      </p:sp>
    </p:spTree>
    <p:extLst>
      <p:ext uri="{BB962C8B-B14F-4D97-AF65-F5344CB8AC3E}">
        <p14:creationId xmlns:p14="http://schemas.microsoft.com/office/powerpoint/2010/main" val="17726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3/18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TOL- Torre di Londra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184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Torre di Londra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(TOL- Sannio, Fancello,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Vio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, Cianchetti, 2006, </a:t>
            </a:r>
            <a:r>
              <a:rPr lang="it-IT" altLang="it-IT" sz="2200" dirty="0" err="1">
                <a:solidFill>
                  <a:srgbClr val="002060"/>
                </a:solidFill>
                <a:cs typeface="Times New Roman" charset="0"/>
              </a:rPr>
              <a:t>E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rickson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Risoluzione al primo tentativo 3 </a:t>
            </a:r>
            <a:r>
              <a:rPr lang="it-IT" altLang="it-IT" sz="2200" u="sng" dirty="0" err="1" smtClean="0">
                <a:solidFill>
                  <a:srgbClr val="002060"/>
                </a:solidFill>
                <a:cs typeface="Times New Roman" charset="0"/>
              </a:rPr>
              <a:t>pt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.,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al secondo 2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pt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., al terzo 1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pt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. (punteggio massimo totale 36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pt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.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 12 item al primo tentativo);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Si misurano anche il «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Tempo di pianificazione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» (tempo trascorso tra la conclusione delle istruzioni verbali e il tocco della prima biglia) e il «</a:t>
            </a:r>
            <a:r>
              <a:rPr lang="it-IT" altLang="it-IT" sz="2200" b="1" dirty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T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empo di esecuzione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».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Nei bambini più piccoli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è molto forte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l’impulso di iniziare subito «il gioco» senza pensare in modo strategico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e senza tentare di immaginare l’effetto delle proprie mosse… si dice quindi che con i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bambini piccoli il test misura più l’abilità di inibizione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che quella di pianificazione.</a:t>
            </a: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1000" y="4149080"/>
            <a:ext cx="8305800" cy="187220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5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4/18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TOL- Torre di Londra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219" y="764704"/>
            <a:ext cx="7345189" cy="5596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5/18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TOL- Torre di Londra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0904"/>
            <a:ext cx="4191000" cy="2819400"/>
          </a:xfrm>
          <a:prstGeom prst="rect">
            <a:avLst/>
          </a:prstGeom>
          <a:noFill/>
        </p:spPr>
      </p:pic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684490"/>
              </p:ext>
            </p:extLst>
          </p:nvPr>
        </p:nvGraphicFramePr>
        <p:xfrm>
          <a:off x="4191000" y="764704"/>
          <a:ext cx="4953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hart" r:id="rId4" imgW="4667707" imgH="3267456" progId="Excel.Chart.8">
                  <p:embed/>
                </p:oleObj>
              </mc:Choice>
              <mc:Fallback>
                <p:oleObj name="Chart" r:id="rId4" imgW="4667707" imgH="32674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764704"/>
                        <a:ext cx="4953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18948"/>
              </p:ext>
            </p:extLst>
          </p:nvPr>
        </p:nvGraphicFramePr>
        <p:xfrm>
          <a:off x="4267200" y="3746028"/>
          <a:ext cx="4876800" cy="277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r:id="rId6" imgW="4676775" imgH="2505075" progId="Excel.Chart.8">
                  <p:embed/>
                </p:oleObj>
              </mc:Choice>
              <mc:Fallback>
                <p:oleObj r:id="rId6" imgW="4676775" imgH="25050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46028"/>
                        <a:ext cx="4876800" cy="2779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2400" y="3816750"/>
            <a:ext cx="4038600" cy="2708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smtClean="0">
                <a:solidFill>
                  <a:srgbClr val="002060"/>
                </a:solidFill>
              </a:rPr>
              <a:t>Un esempio di studio </a:t>
            </a:r>
            <a:r>
              <a:rPr lang="it-IT" altLang="it-IT" sz="2000" u="sng" dirty="0" smtClean="0">
                <a:solidFill>
                  <a:srgbClr val="002060"/>
                </a:solidFill>
              </a:rPr>
              <a:t>con tre gruppi: </a:t>
            </a:r>
            <a:r>
              <a:rPr lang="it-IT" altLang="it-IT" sz="2000" dirty="0" smtClean="0">
                <a:solidFill>
                  <a:srgbClr val="002060"/>
                </a:solidFill>
              </a:rPr>
              <a:t>alunni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ADHD,</a:t>
            </a:r>
            <a:r>
              <a:rPr lang="it-IT" altLang="it-IT" sz="2000" dirty="0" smtClean="0">
                <a:solidFill>
                  <a:srgbClr val="002060"/>
                </a:solidFill>
              </a:rPr>
              <a:t> alunni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DSA</a:t>
            </a:r>
            <a:r>
              <a:rPr lang="it-IT" altLang="it-IT" sz="2000" dirty="0" smtClean="0">
                <a:solidFill>
                  <a:srgbClr val="002060"/>
                </a:solidFill>
              </a:rPr>
              <a:t>, </a:t>
            </a:r>
            <a:r>
              <a:rPr lang="it-IT" altLang="it-IT" sz="2000" dirty="0">
                <a:solidFill>
                  <a:srgbClr val="002060"/>
                </a:solidFill>
              </a:rPr>
              <a:t> </a:t>
            </a:r>
            <a:r>
              <a:rPr lang="it-IT" altLang="it-IT" sz="2000" dirty="0" smtClean="0">
                <a:solidFill>
                  <a:srgbClr val="002060"/>
                </a:solidFill>
              </a:rPr>
              <a:t>gruppo di </a:t>
            </a:r>
            <a:r>
              <a:rPr lang="it-IT" altLang="it-IT" sz="2000" b="1" dirty="0">
                <a:solidFill>
                  <a:srgbClr val="002060"/>
                </a:solidFill>
              </a:rPr>
              <a:t>C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ontrollo.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u="sng" dirty="0" smtClean="0">
                <a:solidFill>
                  <a:srgbClr val="002060"/>
                </a:solidFill>
              </a:rPr>
              <a:t>Gli </a:t>
            </a:r>
            <a:r>
              <a:rPr lang="it-IT" altLang="it-IT" sz="2000" u="sng" dirty="0">
                <a:solidFill>
                  <a:srgbClr val="002060"/>
                </a:solidFill>
              </a:rPr>
              <a:t>ADHD hanno punteggi inferiori dei controlli e dei dislessici </a:t>
            </a:r>
            <a:r>
              <a:rPr lang="it-IT" altLang="it-IT" sz="2000" dirty="0">
                <a:solidFill>
                  <a:srgbClr val="002060"/>
                </a:solidFill>
              </a:rPr>
              <a:t>perché </a:t>
            </a:r>
            <a:r>
              <a:rPr lang="it-IT" altLang="it-IT" sz="2000" b="1" dirty="0">
                <a:solidFill>
                  <a:srgbClr val="002060"/>
                </a:solidFill>
              </a:rPr>
              <a:t>iniziano la soluzione dei problemi significativamente prima degli altri. </a:t>
            </a:r>
            <a:r>
              <a:rPr lang="it-IT" altLang="it-IT" sz="2000" dirty="0">
                <a:solidFill>
                  <a:srgbClr val="002060"/>
                </a:solidFill>
              </a:rPr>
              <a:t>(</a:t>
            </a:r>
            <a:r>
              <a:rPr lang="it-IT" altLang="it-IT" sz="2000" dirty="0" err="1">
                <a:solidFill>
                  <a:srgbClr val="002060"/>
                </a:solidFill>
              </a:rPr>
              <a:t>Effect</a:t>
            </a:r>
            <a:r>
              <a:rPr lang="it-IT" altLang="it-IT" sz="2000" dirty="0">
                <a:solidFill>
                  <a:srgbClr val="002060"/>
                </a:solidFill>
              </a:rPr>
              <a:t> </a:t>
            </a:r>
            <a:r>
              <a:rPr lang="it-IT" altLang="it-IT" sz="2000" dirty="0" err="1">
                <a:solidFill>
                  <a:srgbClr val="002060"/>
                </a:solidFill>
              </a:rPr>
              <a:t>Size</a:t>
            </a:r>
            <a:r>
              <a:rPr lang="it-IT" altLang="it-IT" sz="2000" dirty="0">
                <a:solidFill>
                  <a:srgbClr val="002060"/>
                </a:solidFill>
              </a:rPr>
              <a:t>: 0.99)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36296" y="5990845"/>
            <a:ext cx="189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RD=Read </a:t>
            </a:r>
            <a:r>
              <a:rPr lang="it-IT" sz="1400" dirty="0" err="1" smtClean="0"/>
              <a:t>Disorder</a:t>
            </a:r>
            <a:endParaRPr lang="it-IT" sz="1400" dirty="0" smtClean="0"/>
          </a:p>
          <a:p>
            <a:r>
              <a:rPr lang="it-IT" sz="1400" dirty="0" smtClean="0"/>
              <a:t>NC=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Control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88150" y="840904"/>
            <a:ext cx="195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</a:t>
            </a:r>
            <a:r>
              <a:rPr lang="it-IT" sz="1400" dirty="0" smtClean="0"/>
              <a:t>L=Disturbo Linguaggio</a:t>
            </a:r>
            <a:endParaRPr lang="it-IT" sz="1400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8424428" y="5240242"/>
            <a:ext cx="180020" cy="8198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8514438" y="1148681"/>
            <a:ext cx="90010" cy="9121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6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6/18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Sub-test «Labirinti» della </a:t>
            </a:r>
            <a:r>
              <a:rPr lang="it-IT" sz="2400" b="1" dirty="0" err="1" smtClean="0"/>
              <a:t>Wisc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616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Labirinti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 sub test della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Wisc</a:t>
            </a:r>
            <a:endParaRPr lang="it-IT" altLang="it-IT" sz="2200" b="1" dirty="0" smtClean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b="1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u="sng" dirty="0" smtClean="0">
                <a:solidFill>
                  <a:srgbClr val="002060"/>
                </a:solidFill>
                <a:cs typeface="Times New Roman" charset="0"/>
              </a:rPr>
              <a:t>Dieci labirinti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a difficoltà crescente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Per ogni labirinto vi è un </a:t>
            </a:r>
            <a:r>
              <a:rPr lang="it-IT" altLang="it-IT" sz="2200" b="1" u="sng" dirty="0" smtClean="0">
                <a:solidFill>
                  <a:srgbClr val="002060"/>
                </a:solidFill>
                <a:cs typeface="Times New Roman" charset="0"/>
              </a:rPr>
              <a:t>tempo massimo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di esecuzione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Dopo due item consecutivi errati si interrompe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la prova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Si lavora con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carta e matita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Regole: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non si può attraversare «i muri», non si può tornare al punto di partenza, il punto di partenza è sempre posto al centro del labirinto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Misura le abilità di </a:t>
            </a:r>
            <a:r>
              <a:rPr lang="it-IT" altLang="it-IT" sz="2200" b="1" u="sng" dirty="0" smtClean="0">
                <a:solidFill>
                  <a:srgbClr val="002060"/>
                </a:solidFill>
                <a:cs typeface="Times New Roman" charset="0"/>
              </a:rPr>
              <a:t>pianificazione soprattutto di tipo spaziale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Altre abilità coinvolte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sono le seguenti: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Automonitoraggio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Attenzione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Flessibilità cognitiva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Integrazione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visuo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-motoria e abilità prassiche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4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7/18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Sub-test «Labirinti» della </a:t>
            </a:r>
            <a:r>
              <a:rPr lang="it-IT" sz="2400" b="1" dirty="0" err="1" smtClean="0"/>
              <a:t>Wisc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5151" r="17878"/>
          <a:stretch/>
        </p:blipFill>
        <p:spPr>
          <a:xfrm>
            <a:off x="1607127" y="764704"/>
            <a:ext cx="5902037" cy="5818909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3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3/28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Quali sono le «Funzioni Esecutive»?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842963"/>
            <a:ext cx="58959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8/18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4006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sz="2400" dirty="0">
                <a:solidFill>
                  <a:srgbClr val="002060"/>
                </a:solidFill>
              </a:rPr>
              <a:t>Pianificazione di </a:t>
            </a:r>
            <a:r>
              <a:rPr lang="it-IT" sz="2400" b="1" dirty="0">
                <a:solidFill>
                  <a:srgbClr val="002060"/>
                </a:solidFill>
              </a:rPr>
              <a:t>10 azioni abituali </a:t>
            </a:r>
            <a:r>
              <a:rPr lang="it-IT" sz="2400" dirty="0">
                <a:solidFill>
                  <a:srgbClr val="002060"/>
                </a:solidFill>
              </a:rPr>
              <a:t>in un contesto spaziale </a:t>
            </a:r>
            <a:r>
              <a:rPr lang="it-IT" sz="2400" u="sng" dirty="0" smtClean="0">
                <a:solidFill>
                  <a:srgbClr val="002060"/>
                </a:solidFill>
              </a:rPr>
              <a:t>in </a:t>
            </a:r>
            <a:r>
              <a:rPr lang="it-IT" sz="2400" u="sng" dirty="0">
                <a:solidFill>
                  <a:srgbClr val="002060"/>
                </a:solidFill>
              </a:rPr>
              <a:t>base </a:t>
            </a:r>
            <a:r>
              <a:rPr lang="it-IT" sz="2400" u="sng" dirty="0" smtClean="0">
                <a:solidFill>
                  <a:srgbClr val="002060"/>
                </a:solidFill>
              </a:rPr>
              <a:t>a </a:t>
            </a:r>
            <a:r>
              <a:rPr lang="it-IT" sz="2400" u="sng" dirty="0">
                <a:solidFill>
                  <a:srgbClr val="002060"/>
                </a:solidFill>
              </a:rPr>
              <a:t>2 criteri: </a:t>
            </a:r>
            <a:r>
              <a:rPr lang="it-IT" sz="2400" dirty="0">
                <a:solidFill>
                  <a:srgbClr val="002060"/>
                </a:solidFill>
              </a:rPr>
              <a:t/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>a) </a:t>
            </a:r>
            <a:r>
              <a:rPr lang="it-IT" sz="2400" b="1" dirty="0">
                <a:solidFill>
                  <a:srgbClr val="002060"/>
                </a:solidFill>
              </a:rPr>
              <a:t>rispetto dei vincoli logici e temporali </a:t>
            </a:r>
            <a:r>
              <a:rPr lang="it-IT" sz="2400" dirty="0">
                <a:solidFill>
                  <a:srgbClr val="002060"/>
                </a:solidFill>
              </a:rPr>
              <a:t>fra azioni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sz="2400" dirty="0" smtClean="0">
                <a:solidFill>
                  <a:srgbClr val="002060"/>
                </a:solidFill>
              </a:rPr>
              <a:t>b</a:t>
            </a:r>
            <a:r>
              <a:rPr lang="it-IT" sz="2400" dirty="0">
                <a:solidFill>
                  <a:srgbClr val="002060"/>
                </a:solidFill>
              </a:rPr>
              <a:t>) </a:t>
            </a:r>
            <a:r>
              <a:rPr lang="it-IT" sz="2400" b="1" dirty="0">
                <a:solidFill>
                  <a:srgbClr val="002060"/>
                </a:solidFill>
              </a:rPr>
              <a:t>minimizzazione degli </a:t>
            </a:r>
            <a:r>
              <a:rPr lang="it-IT" sz="2400" b="1" dirty="0" smtClean="0">
                <a:solidFill>
                  <a:srgbClr val="002060"/>
                </a:solidFill>
              </a:rPr>
              <a:t>spostamenti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400" u="sng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400" b="1" dirty="0">
                <a:solidFill>
                  <a:srgbClr val="002060"/>
                </a:solidFill>
              </a:rPr>
              <a:t>Variabili: </a:t>
            </a:r>
            <a:endParaRPr lang="it-IT" altLang="it-IT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</a:rPr>
              <a:t>Numero Commissioni svolte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</a:rPr>
              <a:t>Numero Spostamenti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</a:rPr>
              <a:t>Violazioni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</a:rPr>
              <a:t>Efficienza </a:t>
            </a:r>
            <a:r>
              <a:rPr lang="it-IT" altLang="it-IT" sz="2400" dirty="0">
                <a:solidFill>
                  <a:srgbClr val="002060"/>
                </a:solidFill>
              </a:rPr>
              <a:t>(n</a:t>
            </a:r>
            <a:r>
              <a:rPr lang="it-IT" altLang="it-IT" sz="2400" dirty="0" smtClean="0">
                <a:solidFill>
                  <a:srgbClr val="002060"/>
                </a:solidFill>
              </a:rPr>
              <a:t>. di </a:t>
            </a:r>
            <a:r>
              <a:rPr lang="it-IT" altLang="it-IT" sz="2400" dirty="0">
                <a:solidFill>
                  <a:srgbClr val="002060"/>
                </a:solidFill>
              </a:rPr>
              <a:t>commissioni corrette/spostamenti</a:t>
            </a:r>
            <a:r>
              <a:rPr lang="it-IT" altLang="it-IT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400" dirty="0" smtClean="0">
                <a:solidFill>
                  <a:srgbClr val="002060"/>
                </a:solidFill>
              </a:rPr>
              <a:t>Tempo </a:t>
            </a:r>
            <a:r>
              <a:rPr lang="it-IT" altLang="it-IT" sz="2400" dirty="0">
                <a:solidFill>
                  <a:srgbClr val="002060"/>
                </a:solidFill>
              </a:rPr>
              <a:t>di svolgimento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u="sng" dirty="0" smtClean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9/18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40252" cy="54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10/18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3312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it-IT" altLang="it-IT" sz="2400" b="1" u="sng" dirty="0">
                <a:solidFill>
                  <a:srgbClr val="002060"/>
                </a:solidFill>
                <a:cs typeface="Arial" charset="0"/>
              </a:rPr>
              <a:t>Commissioni (esempi</a:t>
            </a:r>
            <a:r>
              <a:rPr lang="it-IT" altLang="it-IT" sz="2400" b="1" u="sng" dirty="0" smtClean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marL="0" indent="0" algn="ctr">
              <a:lnSpc>
                <a:spcPct val="90000"/>
              </a:lnSpc>
              <a:buNone/>
            </a:pPr>
            <a:endParaRPr lang="it-IT" altLang="it-IT" sz="2400" b="1" u="sng" dirty="0">
              <a:solidFill>
                <a:srgbClr val="002060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cs typeface="Arial" charset="0"/>
              </a:rPr>
              <a:t>Andare con Marco in palestra per gli allenamenti di basket (hai il permesso di andare in palestra solo dopo aver svolto le altre attività)</a:t>
            </a:r>
            <a:endParaRPr lang="it-IT" altLang="it-IT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cs typeface="Arial" charset="0"/>
              </a:rPr>
              <a:t>Svolgere i compiti di geometria (hai perso il righello e te ne serve uno nuovo)</a:t>
            </a:r>
            <a:endParaRPr lang="it-IT" altLang="it-IT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cs typeface="Arial" charset="0"/>
              </a:rPr>
              <a:t>Preparare lo zaino per la palestra</a:t>
            </a:r>
            <a:endParaRPr lang="it-IT" altLang="it-IT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cs typeface="Arial" charset="0"/>
              </a:rPr>
              <a:t>Andare a trovare la nonna (ti ha chiesto di portarle del pane)</a:t>
            </a:r>
            <a:endParaRPr lang="it-IT" altLang="it-IT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u="sng" dirty="0" smtClean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5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11/18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9581"/>
          <a:stretch/>
        </p:blipFill>
        <p:spPr bwMode="auto">
          <a:xfrm>
            <a:off x="0" y="692696"/>
            <a:ext cx="9142413" cy="38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6033" y="4558114"/>
            <a:ext cx="86242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2060"/>
                </a:solidFill>
              </a:rPr>
              <a:t>Efficienza (Commissioni/Spostamenti) </a:t>
            </a:r>
            <a:r>
              <a:rPr lang="it-IT" altLang="it-IT" sz="2000" dirty="0">
                <a:solidFill>
                  <a:srgbClr val="002060"/>
                </a:solidFill>
              </a:rPr>
              <a:t>è </a:t>
            </a:r>
            <a:r>
              <a:rPr lang="it-IT" altLang="it-IT" sz="2000" u="sng" dirty="0">
                <a:solidFill>
                  <a:srgbClr val="002060"/>
                </a:solidFill>
              </a:rPr>
              <a:t>sensibilmente influenzata </a:t>
            </a:r>
            <a:r>
              <a:rPr lang="it-IT" altLang="it-IT" sz="2000" u="sng" dirty="0" smtClean="0">
                <a:solidFill>
                  <a:srgbClr val="002060"/>
                </a:solidFill>
              </a:rPr>
              <a:t>dall’età</a:t>
            </a:r>
            <a:r>
              <a:rPr lang="it-IT" alt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it-IT" altLang="it-IT" sz="2000" dirty="0" smtClean="0">
                <a:solidFill>
                  <a:srgbClr val="002060"/>
                </a:solidFill>
              </a:rPr>
              <a:t> </a:t>
            </a:r>
            <a:r>
              <a:rPr lang="it-IT" altLang="it-IT" sz="2000" dirty="0">
                <a:solidFill>
                  <a:srgbClr val="002060"/>
                </a:solidFill>
              </a:rPr>
              <a:t>classi </a:t>
            </a:r>
            <a:r>
              <a:rPr lang="it-IT" altLang="it-IT" sz="2000" dirty="0" smtClean="0">
                <a:solidFill>
                  <a:srgbClr val="002060"/>
                </a:solidFill>
              </a:rPr>
              <a:t>3 e 4 </a:t>
            </a:r>
            <a:r>
              <a:rPr lang="it-IT" altLang="it-IT" sz="2000" dirty="0">
                <a:solidFill>
                  <a:srgbClr val="002060"/>
                </a:solidFill>
              </a:rPr>
              <a:t>&lt; 5</a:t>
            </a:r>
            <a:r>
              <a:rPr lang="it-IT" altLang="it-IT" sz="2000" dirty="0" smtClean="0">
                <a:solidFill>
                  <a:srgbClr val="002060"/>
                </a:solidFill>
              </a:rPr>
              <a:t>, 6, 7, 8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2060"/>
                </a:solidFill>
              </a:rPr>
              <a:t>La quantità di violazioni </a:t>
            </a:r>
            <a:r>
              <a:rPr lang="it-IT" altLang="it-IT" sz="2000" u="sng" dirty="0">
                <a:solidFill>
                  <a:srgbClr val="002060"/>
                </a:solidFill>
              </a:rPr>
              <a:t>diminuisce significativamente con lo </a:t>
            </a:r>
            <a:r>
              <a:rPr lang="it-IT" altLang="it-IT" sz="2000" u="sng" dirty="0" smtClean="0">
                <a:solidFill>
                  <a:srgbClr val="002060"/>
                </a:solidFill>
              </a:rPr>
              <a:t>sviluppo</a:t>
            </a:r>
            <a:r>
              <a:rPr lang="it-IT" alt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it-IT" altLang="it-IT" sz="2000" dirty="0" smtClean="0">
                <a:solidFill>
                  <a:srgbClr val="002060"/>
                </a:solidFill>
              </a:rPr>
              <a:t> </a:t>
            </a:r>
            <a:r>
              <a:rPr lang="it-IT" altLang="it-IT" sz="2000" dirty="0">
                <a:solidFill>
                  <a:srgbClr val="002060"/>
                </a:solidFill>
              </a:rPr>
              <a:t>classi 3 &gt; </a:t>
            </a:r>
            <a:r>
              <a:rPr lang="it-IT" altLang="it-IT" sz="2000" dirty="0" smtClean="0">
                <a:solidFill>
                  <a:srgbClr val="002060"/>
                </a:solidFill>
              </a:rPr>
              <a:t> 5, 6, 7, 8</a:t>
            </a:r>
            <a:endParaRPr lang="it-IT" altLang="it-IT" sz="2000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758309" y="2625405"/>
            <a:ext cx="792088" cy="1091627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004048" y="1412776"/>
            <a:ext cx="576064" cy="26642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3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12/18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858773"/>
            <a:ext cx="3550128" cy="437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Effetto</a:t>
            </a:r>
            <a:r>
              <a:rPr lang="it-IT" altLang="it-IT" sz="2000" dirty="0"/>
              <a:t> </a:t>
            </a:r>
            <a:r>
              <a:rPr lang="it-IT" altLang="it-IT" sz="2000" b="1" dirty="0">
                <a:solidFill>
                  <a:srgbClr val="FF0000"/>
                </a:solidFill>
              </a:rPr>
              <a:t>Età:</a:t>
            </a:r>
            <a:r>
              <a:rPr lang="it-IT" altLang="it-IT" sz="2000" dirty="0"/>
              <a:t> </a:t>
            </a:r>
            <a:endParaRPr lang="it-IT" altLang="it-IT" sz="2000" dirty="0" smtClean="0"/>
          </a:p>
          <a:p>
            <a:pPr algn="ctr">
              <a:spcBef>
                <a:spcPct val="0"/>
              </a:spcBef>
            </a:pPr>
            <a:r>
              <a:rPr lang="it-IT" altLang="it-IT" sz="2000" dirty="0" smtClean="0">
                <a:solidFill>
                  <a:srgbClr val="002060"/>
                </a:solidFill>
              </a:rPr>
              <a:t>8 </a:t>
            </a:r>
            <a:r>
              <a:rPr lang="it-IT" altLang="it-IT" sz="2000" dirty="0">
                <a:solidFill>
                  <a:srgbClr val="002060"/>
                </a:solidFill>
              </a:rPr>
              <a:t>&lt; 9-13</a:t>
            </a:r>
          </a:p>
          <a:p>
            <a:pPr algn="ctr">
              <a:spcBef>
                <a:spcPct val="0"/>
              </a:spcBef>
            </a:pPr>
            <a:endParaRPr lang="it-IT" altLang="it-IT" sz="2000" dirty="0"/>
          </a:p>
          <a:p>
            <a:pPr algn="ctr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Effetto Genere: </a:t>
            </a:r>
          </a:p>
          <a:p>
            <a:pPr algn="ctr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</a:rPr>
              <a:t>Diverso ritmo di sviluppo</a:t>
            </a:r>
          </a:p>
          <a:p>
            <a:pPr algn="ctr">
              <a:spcBef>
                <a:spcPct val="0"/>
              </a:spcBef>
            </a:pPr>
            <a:r>
              <a:rPr lang="it-IT" altLang="it-IT" sz="2000" dirty="0" smtClean="0">
                <a:solidFill>
                  <a:srgbClr val="002060"/>
                </a:solidFill>
              </a:rPr>
              <a:t>tra </a:t>
            </a:r>
            <a:r>
              <a:rPr lang="it-IT" altLang="it-IT" sz="2000" dirty="0">
                <a:solidFill>
                  <a:srgbClr val="002060"/>
                </a:solidFill>
              </a:rPr>
              <a:t>maschi e </a:t>
            </a:r>
            <a:r>
              <a:rPr lang="it-IT" altLang="it-IT" sz="2000" dirty="0" smtClean="0">
                <a:solidFill>
                  <a:srgbClr val="002060"/>
                </a:solidFill>
              </a:rPr>
              <a:t>femmine</a:t>
            </a:r>
          </a:p>
          <a:p>
            <a:pPr algn="ctr">
              <a:spcBef>
                <a:spcPct val="0"/>
              </a:spcBef>
            </a:pPr>
            <a:endParaRPr lang="it-IT" altLang="it-IT" sz="2000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altLang="it-IT" sz="2000" dirty="0" smtClean="0">
                <a:solidFill>
                  <a:srgbClr val="002060"/>
                </a:solidFill>
              </a:rPr>
              <a:t>I diversi risultati </a:t>
            </a:r>
            <a:r>
              <a:rPr lang="it-IT" altLang="it-IT" sz="2000" dirty="0">
                <a:solidFill>
                  <a:srgbClr val="002060"/>
                </a:solidFill>
              </a:rPr>
              <a:t>(</a:t>
            </a:r>
            <a:r>
              <a:rPr lang="it-IT" altLang="it-IT" sz="2000" dirty="0" smtClean="0">
                <a:solidFill>
                  <a:srgbClr val="002060"/>
                </a:solidFill>
              </a:rPr>
              <a:t>apparentemente inferiori a 11 anni, rispetto agli 8-9) sono dati dal compito diverso e più difficile (coerenza interna dei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subtest</a:t>
            </a:r>
            <a:r>
              <a:rPr lang="it-IT" altLang="it-IT" sz="2000" dirty="0" smtClean="0">
                <a:solidFill>
                  <a:srgbClr val="002060"/>
                </a:solidFill>
              </a:rPr>
              <a:t> non ottimale)</a:t>
            </a:r>
            <a:endParaRPr lang="it-IT" altLang="it-IT" sz="2000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542381286"/>
              </p:ext>
            </p:extLst>
          </p:nvPr>
        </p:nvGraphicFramePr>
        <p:xfrm>
          <a:off x="179512" y="745874"/>
          <a:ext cx="5400600" cy="491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/>
          <p:cNvSpPr/>
          <p:nvPr/>
        </p:nvSpPr>
        <p:spPr>
          <a:xfrm>
            <a:off x="650069" y="5229200"/>
            <a:ext cx="969603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67544" y="1556792"/>
            <a:ext cx="1368152" cy="3528392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0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13/18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74719"/>
              </p:ext>
            </p:extLst>
          </p:nvPr>
        </p:nvGraphicFramePr>
        <p:xfrm>
          <a:off x="-76200" y="908720"/>
          <a:ext cx="487680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Grafico" r:id="rId3" imgW="4667707" imgH="2743505" progId="Excel.Chart.8">
                  <p:embed/>
                </p:oleObj>
              </mc:Choice>
              <mc:Fallback>
                <p:oleObj name="Grafico" r:id="rId3" imgW="4667707" imgH="27435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908720"/>
                        <a:ext cx="4876800" cy="276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907354"/>
              </p:ext>
            </p:extLst>
          </p:nvPr>
        </p:nvGraphicFramePr>
        <p:xfrm>
          <a:off x="4476750" y="3670970"/>
          <a:ext cx="46672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Grafico" r:id="rId5" imgW="4667707" imgH="2724607" progId="Excel.Chart.8">
                  <p:embed/>
                </p:oleObj>
              </mc:Choice>
              <mc:Fallback>
                <p:oleObj name="Grafico" r:id="rId5" imgW="4667707" imgH="27246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670970"/>
                        <a:ext cx="466725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76800" y="1061120"/>
            <a:ext cx="403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</a:rPr>
              <a:t>Solo il gruppo con ADHD senza comorbilità ha difficoltà nella pianificazione spazio-temporale. </a:t>
            </a:r>
            <a:endParaRPr lang="en-GB" altLang="it-IT" sz="2000" b="1" dirty="0">
              <a:solidFill>
                <a:srgbClr val="00206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9512" y="3861048"/>
            <a:ext cx="403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smtClean="0">
                <a:solidFill>
                  <a:srgbClr val="002060"/>
                </a:solidFill>
              </a:rPr>
              <a:t>NC</a:t>
            </a:r>
            <a:r>
              <a:rPr lang="it-IT" altLang="it-IT" sz="2000" dirty="0" smtClean="0">
                <a:solidFill>
                  <a:srgbClr val="002060"/>
                </a:solidFill>
              </a:rPr>
              <a:t>=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Normal</a:t>
            </a:r>
            <a:r>
              <a:rPr lang="it-IT" altLang="it-IT" sz="2000" dirty="0" smtClean="0">
                <a:solidFill>
                  <a:srgbClr val="002060"/>
                </a:solidFill>
              </a:rPr>
              <a:t> Control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err="1" smtClean="0">
                <a:solidFill>
                  <a:srgbClr val="002060"/>
                </a:solidFill>
              </a:rPr>
              <a:t>Adhd+Odd</a:t>
            </a:r>
            <a:r>
              <a:rPr lang="it-IT" altLang="it-IT" sz="2000" dirty="0" smtClean="0">
                <a:solidFill>
                  <a:srgbClr val="002060"/>
                </a:solidFill>
              </a:rPr>
              <a:t>=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Other</a:t>
            </a:r>
            <a:r>
              <a:rPr lang="it-IT" altLang="it-IT" sz="2000" dirty="0" smtClean="0">
                <a:solidFill>
                  <a:srgbClr val="002060"/>
                </a:solidFill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Developmental</a:t>
            </a:r>
            <a:r>
              <a:rPr lang="it-IT" altLang="it-IT" sz="2000" dirty="0" smtClean="0">
                <a:solidFill>
                  <a:srgbClr val="002060"/>
                </a:solidFill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Disorder</a:t>
            </a:r>
            <a:endParaRPr lang="it-IT" altLang="it-IT" sz="20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err="1" smtClean="0">
                <a:solidFill>
                  <a:srgbClr val="002060"/>
                </a:solidFill>
              </a:rPr>
              <a:t>Adhd+Ld</a:t>
            </a:r>
            <a:r>
              <a:rPr lang="it-IT" altLang="it-IT" sz="2000" dirty="0" smtClean="0">
                <a:solidFill>
                  <a:srgbClr val="002060"/>
                </a:solidFill>
              </a:rPr>
              <a:t>= Language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Disorder</a:t>
            </a:r>
            <a:endParaRPr lang="en-GB" altLang="it-IT" sz="2000" dirty="0">
              <a:solidFill>
                <a:srgbClr val="00206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1475656" y="1700808"/>
            <a:ext cx="864096" cy="21602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940152" y="4293096"/>
            <a:ext cx="864096" cy="21602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14/18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TPQ: Test di Pianificazione Quotidiana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051720" y="1124744"/>
            <a:ext cx="864096" cy="3312368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3337882906"/>
              </p:ext>
            </p:extLst>
          </p:nvPr>
        </p:nvGraphicFramePr>
        <p:xfrm>
          <a:off x="495254" y="908720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sellaDiTesto 7"/>
          <p:cNvSpPr txBox="1">
            <a:spLocks noChangeArrowheads="1"/>
          </p:cNvSpPr>
          <p:nvPr/>
        </p:nvSpPr>
        <p:spPr bwMode="auto">
          <a:xfrm>
            <a:off x="927252" y="530175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Pianificazione strategica</a:t>
            </a:r>
            <a:r>
              <a:rPr lang="it-IT" altLang="it-IT" sz="1800" dirty="0"/>
              <a:t>: </a:t>
            </a:r>
            <a:r>
              <a:rPr lang="it-IT" altLang="it-IT" sz="1800" dirty="0" smtClean="0"/>
              <a:t> </a:t>
            </a:r>
            <a:r>
              <a:rPr lang="it-IT" altLang="it-IT" sz="2000" dirty="0" smtClean="0">
                <a:solidFill>
                  <a:srgbClr val="002060"/>
                </a:solidFill>
              </a:rPr>
              <a:t>ADHD</a:t>
            </a:r>
            <a:r>
              <a:rPr lang="it-IT" altLang="it-IT" sz="2000" dirty="0">
                <a:solidFill>
                  <a:srgbClr val="002060"/>
                </a:solidFill>
              </a:rPr>
              <a:t>, ADHD+DSA &lt; Controlli</a:t>
            </a:r>
          </a:p>
        </p:txBody>
      </p:sp>
      <p:sp>
        <p:nvSpPr>
          <p:cNvPr id="2" name="Ovale 1"/>
          <p:cNvSpPr/>
          <p:nvPr/>
        </p:nvSpPr>
        <p:spPr>
          <a:xfrm>
            <a:off x="4749448" y="1124744"/>
            <a:ext cx="1088253" cy="3456384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15/18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400" b="1" dirty="0">
                <a:solidFill>
                  <a:schemeClr val="bg1"/>
                </a:solidFill>
                <a:cs typeface="Times New Roman" charset="0"/>
              </a:rPr>
              <a:t>VMI- Visual Motor Integration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2664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Il VMI di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Beery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(2000) è un test che valuta la pianificazione motoria.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Si somministra a soggetti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dai 3 ai 18 anni.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Vi sono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27 forme geometriche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da copiare.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Primi tre item sono una copia su imitazione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 l’esaminatore disegna tre figure: una linea orizzontale, una linea verticale e una circonferenza; il soggetto deve riprodurle su imitazione.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4" y="3748063"/>
            <a:ext cx="5074059" cy="285415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641523" y="3789040"/>
            <a:ext cx="209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Copia su imitazione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8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16/18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400" b="1" dirty="0">
                <a:solidFill>
                  <a:schemeClr val="bg1"/>
                </a:solidFill>
                <a:cs typeface="Times New Roman" charset="0"/>
              </a:rPr>
              <a:t>VMI- Visual Motor Integration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1584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Gli atri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24 item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prevedono una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copia da modello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(via via più difficile)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Vi sono altri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subtest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per valutare la coordinazione fino-motoria e la percezione visiva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789034" cy="324036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27584" y="602128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Copia da modello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0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17/18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400" b="1" dirty="0">
                <a:solidFill>
                  <a:schemeClr val="bg1"/>
                </a:solidFill>
                <a:cs typeface="Times New Roman" charset="0"/>
              </a:rPr>
              <a:t>VMI- Visual Motor Integration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Nella figura sotto uno dei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subtest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per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valutare la coordinazione fino-motoria…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 il soggetto deve tracciare delle linee non uscendo dal percorso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3" b="18475"/>
          <a:stretch/>
        </p:blipFill>
        <p:spPr>
          <a:xfrm>
            <a:off x="1115616" y="2204864"/>
            <a:ext cx="6912768" cy="2375342"/>
          </a:xfrm>
          <a:prstGeom prst="rect">
            <a:avLst/>
          </a:prstGeom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7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4/28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Quali sono le «Funzioni Esecutive»?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6033" y="692696"/>
            <a:ext cx="8447587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Non esiste una lista esaustiva e condivisa delle Funzioni Esecutive</a:t>
            </a:r>
            <a:endParaRPr lang="it-IT" sz="2000" u="sng" dirty="0" smtClean="0">
              <a:solidFill>
                <a:srgbClr val="002060"/>
              </a:solidFill>
            </a:endParaRP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In letteratura, comunque, quando si parla di FUNZIONI ESECUTIVE solitamente ci si riferisce alle seguenti abilità cognitive: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it-IT" sz="2000" b="1" dirty="0" smtClean="0">
                <a:solidFill>
                  <a:srgbClr val="002060"/>
                </a:solidFill>
              </a:rPr>
              <a:t>Attenzione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b="1" dirty="0" smtClean="0">
                <a:solidFill>
                  <a:srgbClr val="002060"/>
                </a:solidFill>
              </a:rPr>
              <a:t>Memoria a Breve Termine e Memoria di Lavoro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b="1" dirty="0" smtClean="0">
                <a:solidFill>
                  <a:srgbClr val="002060"/>
                </a:solidFill>
              </a:rPr>
              <a:t>Pianificazione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b="1" dirty="0" smtClean="0">
                <a:solidFill>
                  <a:srgbClr val="002060"/>
                </a:solidFill>
              </a:rPr>
              <a:t>Categorizzazione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b="1" dirty="0" err="1" smtClean="0">
                <a:solidFill>
                  <a:srgbClr val="002060"/>
                </a:solidFill>
              </a:rPr>
              <a:t>Shifting</a:t>
            </a:r>
            <a:r>
              <a:rPr lang="it-IT" sz="2000" b="1" dirty="0" smtClean="0">
                <a:solidFill>
                  <a:srgbClr val="002060"/>
                </a:solidFill>
              </a:rPr>
              <a:t> (Flessibilità)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b="1" dirty="0" smtClean="0">
                <a:solidFill>
                  <a:srgbClr val="002060"/>
                </a:solidFill>
              </a:rPr>
              <a:t>Inibizione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Alcuni autori aggiungono la </a:t>
            </a:r>
            <a:r>
              <a:rPr lang="it-IT" sz="2000" u="sng" dirty="0" smtClean="0">
                <a:solidFill>
                  <a:srgbClr val="002060"/>
                </a:solidFill>
              </a:rPr>
              <a:t>capacità di «dare avvio» ad un’attività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2000" u="sng" dirty="0" smtClean="0">
                <a:solidFill>
                  <a:srgbClr val="002060"/>
                </a:solidFill>
              </a:rPr>
              <a:t>ADINAMIA </a:t>
            </a:r>
            <a:r>
              <a:rPr lang="it-IT" sz="2000" dirty="0" smtClean="0">
                <a:solidFill>
                  <a:srgbClr val="002060"/>
                </a:solidFill>
              </a:rPr>
              <a:t>(tipica dei </a:t>
            </a:r>
            <a:r>
              <a:rPr lang="it-IT" sz="2000" b="1" dirty="0" smtClean="0">
                <a:solidFill>
                  <a:srgbClr val="002060"/>
                </a:solidFill>
              </a:rPr>
              <a:t>pazienti frontali e prefrontali, ma anche delle disabilità intellettive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[…] «L’avvio di un’azione richiede risorse. Non a caso soggetti poco autoregolati debbono essere esortati più volte a iniziare compiti poco motivanti (tipico anche di alunni ADHD)»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5868144" y="2060848"/>
            <a:ext cx="720080" cy="208823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732240" y="29156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Problem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Solving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18/18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400" b="1" dirty="0">
                <a:solidFill>
                  <a:schemeClr val="bg1"/>
                </a:solidFill>
                <a:cs typeface="Times New Roman" charset="0"/>
              </a:rPr>
              <a:t>VMI- Visual Motor Integration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Avanti o successivo 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1584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Nella figura sotto uno dei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subtest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per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valutare la percezione visiva…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il soggetto deve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individuare le immagini identiche alla figura target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in tre minuti di tempo (quindi non è implicata la fase di realizzazione motoria ma solo quella di analisi visiva)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2037"/>
          <a:stretch/>
        </p:blipFill>
        <p:spPr>
          <a:xfrm>
            <a:off x="2190750" y="2773108"/>
            <a:ext cx="4762500" cy="3608220"/>
          </a:xfrm>
          <a:prstGeom prst="rect">
            <a:avLst/>
          </a:prstGeom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5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5" name="CasellaDiTesto 4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6" name="Indietro o precedente 5">
            <a:hlinkClick r:id="" action="ppaction://noaction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glia angolo diagonale rettangolo 6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Trattamento:  Torre di Hanoi online</a:t>
            </a:r>
            <a:endParaRPr lang="it-IT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47750"/>
            <a:ext cx="8483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2/9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Torre </a:t>
            </a:r>
            <a:r>
              <a:rPr lang="it-IT" sz="2400" b="1" dirty="0"/>
              <a:t>di Hanoi online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3744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Tale attività coinvolge le seguenti abilità: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Pianificazione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Problem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solving</a:t>
            </a: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Memoria di lavoro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Inibizione della risposta prepotente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Automonitoraggio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Vi sono diverse risorse in linea, comunque si può consigliare questo link: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sz="2400" dirty="0">
                <a:hlinkClick r:id="rId2"/>
              </a:rPr>
              <a:t>http://it.zgamz.com/play_4103.html</a:t>
            </a:r>
            <a:r>
              <a:rPr lang="it-IT" sz="24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9" name="Avanti o successivo 8">
            <a:hlinkClick r:id="rId2" highlightClick="1"/>
          </p:cNvPr>
          <p:cNvSpPr/>
          <p:nvPr/>
        </p:nvSpPr>
        <p:spPr>
          <a:xfrm>
            <a:off x="5508104" y="3861048"/>
            <a:ext cx="86409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6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3/9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Tangram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544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7 tavolette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 5 triangoli- 1 quadrato- 1 parallelogramma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Ricomporre la figura target utilizzando tutti i pezzi, che è possibile ruotare.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Oltre agli obiettivi precedentemente menzionati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qui si aggiunge una abilità di tipo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visuo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-spaziale: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Rotazione mentale e memoria di lavoro applicata</a:t>
            </a:r>
            <a:endParaRPr lang="it-IT" altLang="it-IT" sz="2200" dirty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Risorse online: </a:t>
            </a:r>
            <a:r>
              <a:rPr lang="it-IT" sz="2200" dirty="0">
                <a:hlinkClick r:id="rId2"/>
              </a:rPr>
              <a:t>http://giochigioco.altervista.org/Giochi_di_competizione/tangram/tangram.php#Tangram</a:t>
            </a:r>
            <a:r>
              <a:rPr lang="it-IT" sz="2200" dirty="0"/>
              <a:t> </a:t>
            </a:r>
            <a:endParaRPr lang="it-IT" sz="2200" dirty="0" smtClean="0"/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sz="2200" dirty="0"/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sz="2200" dirty="0">
                <a:hlinkClick r:id="rId3"/>
              </a:rPr>
              <a:t>http://www.flashgames.it/way.of.the.tangram.html</a:t>
            </a:r>
            <a:r>
              <a:rPr lang="it-IT" sz="2200" dirty="0"/>
              <a:t> </a:t>
            </a:r>
            <a:endParaRPr lang="it-IT" sz="2200" dirty="0" smtClean="0"/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sz="2200" dirty="0"/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sz="2200" dirty="0">
                <a:hlinkClick r:id="rId4"/>
              </a:rPr>
              <a:t>http://www.math.it/tangram/tangram.htm</a:t>
            </a:r>
            <a:r>
              <a:rPr lang="it-IT" sz="22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4/9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Gioco del quindici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1584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Esistono 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diverse tipologie di «gioco del quindici»,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non solo con i numeri, come quello classico… risorsa online per il gioco classico: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  <a:hlinkClick r:id="rId2"/>
              </a:rPr>
              <a:t>http://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  <a:hlinkClick r:id="rId2"/>
              </a:rPr>
              <a:t>utenti.quipo.it/base5/jsgioco15/g15did.htm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sym typeface="Wingdings" panose="05000000000000000000" pitchFamily="2" charset="2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36912"/>
            <a:ext cx="2606824" cy="2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5/9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Gioco del quindici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936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Esistono versioni che utilizzano disegni, parole da ricomporre, etc.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50" y="4110203"/>
            <a:ext cx="1791738" cy="17709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10203"/>
            <a:ext cx="2376264" cy="17709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50" y="2276872"/>
            <a:ext cx="434860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6/9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Gioco del quindici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5328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rgbClr val="002060"/>
                </a:solidFill>
              </a:rPr>
              <a:t>movimenti oculari coordinati</a:t>
            </a:r>
            <a:r>
              <a:rPr lang="it-IT" sz="2400" dirty="0">
                <a:solidFill>
                  <a:srgbClr val="002060"/>
                </a:solidFill>
              </a:rPr>
              <a:t>;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focalizzazione visiva</a:t>
            </a:r>
            <a:r>
              <a:rPr lang="it-IT" sz="2400" dirty="0">
                <a:solidFill>
                  <a:srgbClr val="002060"/>
                </a:solidFill>
              </a:rPr>
              <a:t> (con ancoraggio del target anche nello spostamento spaziale);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visualizzazione periferica controllata</a:t>
            </a:r>
            <a:r>
              <a:rPr lang="it-IT" sz="2400" dirty="0">
                <a:solidFill>
                  <a:srgbClr val="002060"/>
                </a:solidFill>
              </a:rPr>
              <a:t> (con eliminazione dei </a:t>
            </a:r>
            <a:r>
              <a:rPr lang="it-IT" sz="2400" dirty="0" err="1">
                <a:solidFill>
                  <a:srgbClr val="002060"/>
                </a:solidFill>
              </a:rPr>
              <a:t>distrattori</a:t>
            </a:r>
            <a:r>
              <a:rPr lang="it-IT" sz="2400" dirty="0">
                <a:solidFill>
                  <a:srgbClr val="002060"/>
                </a:solidFill>
              </a:rPr>
              <a:t>) e dunque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attenzione selettiva</a:t>
            </a:r>
            <a:r>
              <a:rPr lang="it-IT" sz="2400" dirty="0">
                <a:solidFill>
                  <a:srgbClr val="002060"/>
                </a:solidFill>
              </a:rPr>
              <a:t>;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attenzione spaziale</a:t>
            </a:r>
            <a:r>
              <a:rPr lang="it-IT" sz="2400" dirty="0">
                <a:solidFill>
                  <a:srgbClr val="002060"/>
                </a:solidFill>
              </a:rPr>
              <a:t> (orientamento e spostamento dell'attenzione nello spazio);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abilità topologiche </a:t>
            </a:r>
            <a:r>
              <a:rPr lang="it-IT" sz="2400" dirty="0">
                <a:solidFill>
                  <a:srgbClr val="002060"/>
                </a:solidFill>
              </a:rPr>
              <a:t>(sopra, sotto, sinistra, destra);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competenza </a:t>
            </a:r>
            <a:r>
              <a:rPr lang="it-IT" sz="2400" b="1" dirty="0" smtClean="0">
                <a:solidFill>
                  <a:srgbClr val="002060"/>
                </a:solidFill>
              </a:rPr>
              <a:t>logica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it-IT" sz="2400" dirty="0" smtClean="0">
                <a:solidFill>
                  <a:srgbClr val="002060"/>
                </a:solidFill>
                <a:hlinkClick r:id="rId2"/>
              </a:rPr>
              <a:t>www.lacartellabella.com/15/gioco15.htm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7/9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Labirinti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3888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Innumerevoli sono anche i «labirinti» da giocare online… spesso aggiungono ostacoli in movimento per cui le abilità coinvolte sono le seguenti: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>
                <a:solidFill>
                  <a:srgbClr val="002060"/>
                </a:solidFill>
                <a:cs typeface="Times New Roman" charset="0"/>
              </a:rPr>
              <a:t>P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ianificazione spaziale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Orientamento (alto-basso-destra-sinistra)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Capacità di osservazione (tempi di spostamento degli oggetti)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Calcolo e previsione dei tempi (sempre in relazione allo spostamento degli oggetti)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>
                <a:solidFill>
                  <a:srgbClr val="002060"/>
                </a:solidFill>
                <a:cs typeface="Times New Roman" charset="0"/>
                <a:hlinkClick r:id="rId2"/>
              </a:rPr>
              <a:t>http://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hlinkClick r:id="rId2"/>
              </a:rPr>
              <a:t>www.giocaqui.it/gioca/Labirinto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8/9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Mastermind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4248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Si tratta di un gioco nel quale in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10 mosse 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devi riuscire ad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indovinare il colore e la posizione di 4 palline (oggetti) disposti in linea.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u="sng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A seconda della tua mossa ti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viene dato un feedback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Colore giusto ma posizione sbagliata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Colore giusto posizione giusta.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Si tratta di un gioco di logica molto difficile quindi sicuramente poco adatto per bambini con disabilità intellettiva.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>
                <a:solidFill>
                  <a:srgbClr val="002060"/>
                </a:solidFill>
                <a:cs typeface="Times New Roman" charset="0"/>
                <a:hlinkClick r:id="rId2"/>
              </a:rPr>
              <a:t>http://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  <a:hlinkClick r:id="rId2"/>
              </a:rPr>
              <a:t>www.giocaqui.it/giochi/Mastermind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1000" y="3068960"/>
            <a:ext cx="8305800" cy="936104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4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9/9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Trattamento: </a:t>
            </a:r>
            <a:r>
              <a:rPr lang="it-IT" sz="2400" b="1" dirty="0" smtClean="0"/>
              <a:t> il gioco degli scacchi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194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Sviluppare la logica e le capacità di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problem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solving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attraverso il gioco degli scacchi.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Edizioni </a:t>
            </a:r>
            <a:r>
              <a:rPr lang="it-IT" altLang="it-IT" sz="2200" dirty="0" err="1" smtClean="0">
                <a:solidFill>
                  <a:srgbClr val="002060"/>
                </a:solidFill>
                <a:cs typeface="Times New Roman" charset="0"/>
              </a:rPr>
              <a:t>Erickson</a:t>
            </a: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Scacco Matto  € 49,90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Scacco Matto 2 € 49,90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u="sng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" y="2980556"/>
            <a:ext cx="3616796" cy="361679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03848" y="3140968"/>
            <a:ext cx="5482952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Si tratta di una serie di esercizi propedeutici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all’apprendimento delle diverse mosse dei pezzi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(torre- regina- pedone- alfiere etc.).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Vi sono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esercizi di difficoltà graduata.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Possibilità di </a:t>
            </a:r>
            <a:r>
              <a:rPr lang="it-IT" altLang="it-IT" sz="2200" u="sng" dirty="0" smtClean="0">
                <a:solidFill>
                  <a:srgbClr val="002060"/>
                </a:solidFill>
                <a:cs typeface="Times New Roman" charset="0"/>
              </a:rPr>
              <a:t>eseguire partite contro il computer</a:t>
            </a:r>
            <a:r>
              <a:rPr lang="it-IT" altLang="it-IT" sz="2200" dirty="0" smtClean="0">
                <a:solidFill>
                  <a:srgbClr val="002060"/>
                </a:solidFill>
                <a:cs typeface="Times New Roman" charset="0"/>
              </a:rPr>
              <a:t> alla fine del training</a:t>
            </a:r>
            <a:endParaRPr lang="it-IT" altLang="it-IT" sz="2200" dirty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5/28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Non esiste una gerarchia delle «Funzioni Esecutive»</a:t>
            </a:r>
            <a:endParaRPr lang="it-IT" sz="2400" b="1" dirty="0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6033" y="692696"/>
            <a:ext cx="8447587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Non esiste una gerarchia delle Funzioni Esecutive</a:t>
            </a:r>
            <a:endParaRPr lang="it-IT" sz="2000" u="sng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anche se diversi autori hanno evidenziato come alcune FE siano necessariamente antecedenti ad altre (non vi è anche qui un accordo unanime)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Distinzione tra FE e altre attività cognitive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Alcune </a:t>
            </a:r>
            <a:r>
              <a:rPr lang="it-IT" sz="2000" b="1" dirty="0" smtClean="0">
                <a:solidFill>
                  <a:srgbClr val="002060"/>
                </a:solidFill>
              </a:rPr>
              <a:t>attività</a:t>
            </a:r>
            <a:r>
              <a:rPr lang="it-IT" sz="2000" dirty="0" smtClean="0">
                <a:solidFill>
                  <a:srgbClr val="002060"/>
                </a:solidFill>
              </a:rPr>
              <a:t> cognitive sono considerate di </a:t>
            </a:r>
            <a:r>
              <a:rPr lang="it-IT" sz="2000" b="1" dirty="0" smtClean="0">
                <a:solidFill>
                  <a:srgbClr val="002060"/>
                </a:solidFill>
              </a:rPr>
              <a:t>I livello </a:t>
            </a:r>
            <a:r>
              <a:rPr lang="it-IT" sz="2000" dirty="0" smtClean="0">
                <a:solidFill>
                  <a:srgbClr val="002060"/>
                </a:solidFill>
              </a:rPr>
              <a:t>(di base), come possono essere tutte le </a:t>
            </a:r>
            <a:r>
              <a:rPr lang="it-IT" sz="2000" u="sng" dirty="0" smtClean="0">
                <a:solidFill>
                  <a:srgbClr val="002060"/>
                </a:solidFill>
              </a:rPr>
              <a:t>attività percettive…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altre di </a:t>
            </a:r>
            <a:r>
              <a:rPr lang="it-IT" sz="2000" b="1" dirty="0" smtClean="0">
                <a:solidFill>
                  <a:srgbClr val="002060"/>
                </a:solidFill>
              </a:rPr>
              <a:t>II livello </a:t>
            </a:r>
            <a:r>
              <a:rPr lang="it-IT" sz="2000" dirty="0" smtClean="0">
                <a:solidFill>
                  <a:srgbClr val="002060"/>
                </a:solidFill>
              </a:rPr>
              <a:t>(</a:t>
            </a:r>
            <a:r>
              <a:rPr lang="it-IT" sz="2000" u="sng" dirty="0" smtClean="0">
                <a:solidFill>
                  <a:srgbClr val="002060"/>
                </a:solidFill>
              </a:rPr>
              <a:t>più attività/moduli di I livello assemblati </a:t>
            </a:r>
            <a:r>
              <a:rPr lang="it-IT" sz="2000" dirty="0" smtClean="0">
                <a:solidFill>
                  <a:srgbClr val="002060"/>
                </a:solidFill>
              </a:rPr>
              <a:t>per svolgere un’attività più complessa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esempio: linguaggio).</a:t>
            </a:r>
          </a:p>
          <a:p>
            <a:endParaRPr lang="it-IT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Le attività di I e II livello necessitano di </a:t>
            </a:r>
            <a:r>
              <a:rPr lang="it-I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attività di III livello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, le FE appunto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che sono in grado di </a:t>
            </a:r>
            <a:r>
              <a:rPr lang="it-IT" sz="20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avviare, monitorare, modificare approccio, mantenere in memoria, inibire informazioni.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etc.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Moscovitch</a:t>
            </a:r>
            <a:r>
              <a:rPr lang="it-IT" sz="2000" dirty="0">
                <a:solidFill>
                  <a:srgbClr val="002060"/>
                </a:solidFill>
              </a:rPr>
              <a:t> e Umiltà, 1990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</a:p>
          <a:p>
            <a:endParaRPr lang="it-IT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Ritaglia angolo diagonale rettangolo 2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Labirinti con PPT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90872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Funzioni utilizzate: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Da menù «inserisci»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«Azione»  «al passaggio del mouse vai a»… (LAB 1)</a:t>
            </a:r>
          </a:p>
          <a:p>
            <a:endParaRPr lang="it-I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Da «Animazioni» aggiungi animazione  altri percorsi di animazione (LAB2)</a:t>
            </a: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Da «Animazioni» trigger (LAB 2)</a:t>
            </a: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Da «Riquadro Animazioni» opzioni ripeti fino alla fine della diapositiva </a:t>
            </a:r>
          </a:p>
          <a:p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(LAB 2)</a:t>
            </a:r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/>
          </a:p>
        </p:txBody>
      </p:sp>
      <p:sp>
        <p:nvSpPr>
          <p:cNvPr id="5" name="Pagina iniziale 4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509036"/>
            <a:ext cx="27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</a:rPr>
              <a:t>Labirinto 2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7" name="Avanti o successivo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3455984" y="4578393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3789040"/>
            <a:ext cx="278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tx2"/>
                </a:solidFill>
              </a:rPr>
              <a:t>Labirinto 1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455984" y="3857440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3709487"/>
            <a:ext cx="39822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Suggerimenti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Realizzare un labirinto con più uscite e una domanda iniziale che richiede dunque al soggetto di decidere quale sarà il percorso corretto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Realizzare un labirinto a «livelli» come un videogame con difficoltà crescenti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662754" y="144016"/>
            <a:ext cx="452861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Clicca qui per entrare nel labirinto 1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589891"/>
            <a:ext cx="806489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Importante il posizionamento del pulsante per ritrovare il «puntatore del mouse» nel posto giusto, alla partenza del labirinto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Pagina iniziale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3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hlinkHover r:id="" action="ppaction://hlinkshowjump?jump=nextslide"/>
          </p:cNvPr>
          <p:cNvSpPr/>
          <p:nvPr/>
        </p:nvSpPr>
        <p:spPr>
          <a:xfrm>
            <a:off x="395536" y="548680"/>
            <a:ext cx="288032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Hover r:id="" action="ppaction://hlinkshowjump?jump=nextslide"/>
          </p:cNvPr>
          <p:cNvSpPr/>
          <p:nvPr/>
        </p:nvSpPr>
        <p:spPr>
          <a:xfrm>
            <a:off x="1115616" y="16914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Hover r:id="" action="ppaction://hlinkshowjump?jump=nextslide"/>
          </p:cNvPr>
          <p:cNvSpPr/>
          <p:nvPr/>
        </p:nvSpPr>
        <p:spPr>
          <a:xfrm rot="5400000">
            <a:off x="2087724" y="2888940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Hover r:id="" action="ppaction://hlinkshowjump?jump=nextslide"/>
          </p:cNvPr>
          <p:cNvSpPr/>
          <p:nvPr/>
        </p:nvSpPr>
        <p:spPr>
          <a:xfrm>
            <a:off x="1763688" y="980728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Hover r:id="" action="ppaction://hlinkshowjump?jump=nextslide"/>
          </p:cNvPr>
          <p:cNvSpPr/>
          <p:nvPr/>
        </p:nvSpPr>
        <p:spPr>
          <a:xfrm>
            <a:off x="2771800" y="0"/>
            <a:ext cx="216024" cy="371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Hover r:id="" action="ppaction://hlinkshowjump?jump=nextslide"/>
          </p:cNvPr>
          <p:cNvSpPr/>
          <p:nvPr/>
        </p:nvSpPr>
        <p:spPr>
          <a:xfrm>
            <a:off x="3995936" y="2348880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Hover r:id="" action="ppaction://hlinkshowjump?jump=nextslide"/>
          </p:cNvPr>
          <p:cNvSpPr/>
          <p:nvPr/>
        </p:nvSpPr>
        <p:spPr>
          <a:xfrm rot="5400000">
            <a:off x="2582779" y="3311987"/>
            <a:ext cx="216024" cy="59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Hover r:id="" action="ppaction://hlinkshowjump?jump=nextslide"/>
          </p:cNvPr>
          <p:cNvSpPr/>
          <p:nvPr/>
        </p:nvSpPr>
        <p:spPr>
          <a:xfrm>
            <a:off x="5148064" y="404664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Hover r:id="" action="ppaction://hlinkshowjump?jump=nextslide"/>
          </p:cNvPr>
          <p:cNvSpPr/>
          <p:nvPr/>
        </p:nvSpPr>
        <p:spPr>
          <a:xfrm rot="5400000">
            <a:off x="4166955" y="903472"/>
            <a:ext cx="16201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Hover r:id="" action="ppaction://hlinkshowjump?jump=nextslide"/>
          </p:cNvPr>
          <p:cNvSpPr/>
          <p:nvPr/>
        </p:nvSpPr>
        <p:spPr>
          <a:xfrm>
            <a:off x="6372200" y="908720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hlinkHover r:id="" action="ppaction://hlinkshowjump?jump=nextslide"/>
          </p:cNvPr>
          <p:cNvSpPr/>
          <p:nvPr/>
        </p:nvSpPr>
        <p:spPr>
          <a:xfrm rot="5400000">
            <a:off x="5868144" y="2600908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hlinkHover r:id="" action="ppaction://hlinkshowjump?jump=nextslide"/>
          </p:cNvPr>
          <p:cNvSpPr/>
          <p:nvPr/>
        </p:nvSpPr>
        <p:spPr>
          <a:xfrm rot="5400000">
            <a:off x="6189057" y="1415899"/>
            <a:ext cx="216024" cy="2298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Hover r:id="" action="ppaction://hlinkshowjump?jump=nextslide"/>
          </p:cNvPr>
          <p:cNvSpPr/>
          <p:nvPr/>
        </p:nvSpPr>
        <p:spPr>
          <a:xfrm>
            <a:off x="7812360" y="-1279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hlinkHover r:id="" action="ppaction://hlinkshowjump?jump=nextslide"/>
          </p:cNvPr>
          <p:cNvSpPr/>
          <p:nvPr/>
        </p:nvSpPr>
        <p:spPr>
          <a:xfrm>
            <a:off x="8460432" y="2780928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hlinkHover r:id="" action="ppaction://hlinkshowjump?jump=nextslide"/>
          </p:cNvPr>
          <p:cNvSpPr/>
          <p:nvPr/>
        </p:nvSpPr>
        <p:spPr>
          <a:xfrm>
            <a:off x="7252912" y="3194974"/>
            <a:ext cx="216024" cy="262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hlinkHover r:id="" action="ppaction://hlinkshowjump?jump=nextslide"/>
          </p:cNvPr>
          <p:cNvSpPr/>
          <p:nvPr/>
        </p:nvSpPr>
        <p:spPr>
          <a:xfrm rot="5400000">
            <a:off x="6892445" y="4584607"/>
            <a:ext cx="216024" cy="337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hlinkHover r:id="" action="ppaction://hlinkshowjump?jump=nextslide"/>
          </p:cNvPr>
          <p:cNvSpPr/>
          <p:nvPr/>
        </p:nvSpPr>
        <p:spPr>
          <a:xfrm>
            <a:off x="6022567" y="4310697"/>
            <a:ext cx="216024" cy="163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hlinkHover r:id="" action="ppaction://hlinkshowjump?jump=nextslide"/>
          </p:cNvPr>
          <p:cNvSpPr/>
          <p:nvPr/>
        </p:nvSpPr>
        <p:spPr>
          <a:xfrm>
            <a:off x="5319790" y="4999321"/>
            <a:ext cx="216024" cy="1374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hlinkHover r:id="" action="ppaction://hlinkshowjump?jump=nextslide"/>
          </p:cNvPr>
          <p:cNvSpPr/>
          <p:nvPr/>
        </p:nvSpPr>
        <p:spPr>
          <a:xfrm rot="5400000">
            <a:off x="3427913" y="4473116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hlinkHover r:id="" action="ppaction://hlinkshowjump?jump=nextslide"/>
          </p:cNvPr>
          <p:cNvSpPr/>
          <p:nvPr/>
        </p:nvSpPr>
        <p:spPr>
          <a:xfrm>
            <a:off x="2465340" y="4581128"/>
            <a:ext cx="216024" cy="162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hlinkHover r:id="" action="ppaction://hlinkshowjump?jump=nextslide"/>
          </p:cNvPr>
          <p:cNvSpPr/>
          <p:nvPr/>
        </p:nvSpPr>
        <p:spPr>
          <a:xfrm rot="5400000">
            <a:off x="233772" y="314908"/>
            <a:ext cx="216024" cy="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C:\Users\daniele\AppData\Local\Microsoft\Windows\Temporary Internet Files\Content.IE5\MCAXFFA7\MC9004447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754" y="5684751"/>
            <a:ext cx="905723" cy="11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agina iniziale 2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Peccato… hai fatto un errore…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Se vuoi ricominciare clicca qui a lato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539552" y="188640"/>
            <a:ext cx="54006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gina iniziale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589891"/>
            <a:ext cx="806489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Importante il posizionamento del pulsante per ritrovare il «puntatore del mouse» nel posto giusto, alla partenza del labirinto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662754" y="144016"/>
            <a:ext cx="452861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Clicca qui per entrare nel labirinto 2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589891"/>
            <a:ext cx="806489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Importante il posizionamento del pulsante per ritrovare il «puntatore del mouse» nel posto giusto, alla partenza del labirinto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Pagina iniziale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6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hlinkHover r:id="" action="ppaction://hlinkshowjump?jump=nextslide"/>
          </p:cNvPr>
          <p:cNvSpPr/>
          <p:nvPr/>
        </p:nvSpPr>
        <p:spPr>
          <a:xfrm>
            <a:off x="395536" y="548680"/>
            <a:ext cx="288032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Hover r:id="" action="ppaction://hlinkshowjump?jump=nextslide"/>
          </p:cNvPr>
          <p:cNvSpPr/>
          <p:nvPr/>
        </p:nvSpPr>
        <p:spPr>
          <a:xfrm>
            <a:off x="1115616" y="16914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Hover r:id="" action="ppaction://hlinkshowjump?jump=nextslide"/>
          </p:cNvPr>
          <p:cNvSpPr/>
          <p:nvPr/>
        </p:nvSpPr>
        <p:spPr>
          <a:xfrm rot="5400000">
            <a:off x="2087724" y="2888940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Hover r:id="" action="ppaction://hlinkshowjump?jump=nextslide"/>
          </p:cNvPr>
          <p:cNvSpPr/>
          <p:nvPr/>
        </p:nvSpPr>
        <p:spPr>
          <a:xfrm>
            <a:off x="1763688" y="980728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Hover r:id="" action="ppaction://hlinkshowjump?jump=nextslide"/>
          </p:cNvPr>
          <p:cNvSpPr/>
          <p:nvPr/>
        </p:nvSpPr>
        <p:spPr>
          <a:xfrm>
            <a:off x="2771800" y="0"/>
            <a:ext cx="216024" cy="371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Hover r:id="" action="ppaction://hlinkshowjump?jump=nextslide"/>
          </p:cNvPr>
          <p:cNvSpPr/>
          <p:nvPr/>
        </p:nvSpPr>
        <p:spPr>
          <a:xfrm>
            <a:off x="3995936" y="2348880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Hover r:id="" action="ppaction://hlinkshowjump?jump=nextslide"/>
          </p:cNvPr>
          <p:cNvSpPr/>
          <p:nvPr/>
        </p:nvSpPr>
        <p:spPr>
          <a:xfrm rot="5400000">
            <a:off x="2582779" y="3311987"/>
            <a:ext cx="216024" cy="59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Hover r:id="" action="ppaction://hlinkshowjump?jump=nextslide"/>
          </p:cNvPr>
          <p:cNvSpPr/>
          <p:nvPr/>
        </p:nvSpPr>
        <p:spPr>
          <a:xfrm>
            <a:off x="5148064" y="404664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Hover r:id="" action="ppaction://hlinkshowjump?jump=nextslide"/>
          </p:cNvPr>
          <p:cNvSpPr/>
          <p:nvPr/>
        </p:nvSpPr>
        <p:spPr>
          <a:xfrm rot="5400000">
            <a:off x="4166955" y="903472"/>
            <a:ext cx="16201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Hover r:id="" action="ppaction://hlinkshowjump?jump=nextslide"/>
          </p:cNvPr>
          <p:cNvSpPr/>
          <p:nvPr/>
        </p:nvSpPr>
        <p:spPr>
          <a:xfrm>
            <a:off x="6372200" y="16914"/>
            <a:ext cx="216024" cy="449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hlinkHover r:id="" action="ppaction://hlinkshowjump?jump=nextslide"/>
          </p:cNvPr>
          <p:cNvSpPr/>
          <p:nvPr/>
        </p:nvSpPr>
        <p:spPr>
          <a:xfrm rot="5400000">
            <a:off x="5868144" y="2600908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hlinkHover r:id="" action="ppaction://hlinkshowjump?jump=nextslide"/>
          </p:cNvPr>
          <p:cNvSpPr/>
          <p:nvPr/>
        </p:nvSpPr>
        <p:spPr>
          <a:xfrm rot="5400000">
            <a:off x="6189057" y="1415899"/>
            <a:ext cx="216024" cy="2298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Hover r:id="" action="ppaction://hlinkshowjump?jump=nextslide"/>
          </p:cNvPr>
          <p:cNvSpPr/>
          <p:nvPr/>
        </p:nvSpPr>
        <p:spPr>
          <a:xfrm>
            <a:off x="7812360" y="-1279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hlinkHover r:id="" action="ppaction://hlinkshowjump?jump=nextslide"/>
          </p:cNvPr>
          <p:cNvSpPr/>
          <p:nvPr/>
        </p:nvSpPr>
        <p:spPr>
          <a:xfrm>
            <a:off x="8460432" y="2780928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hlinkHover r:id="" action="ppaction://hlinkshowjump?jump=nextslide"/>
          </p:cNvPr>
          <p:cNvSpPr/>
          <p:nvPr/>
        </p:nvSpPr>
        <p:spPr>
          <a:xfrm>
            <a:off x="7252912" y="3194974"/>
            <a:ext cx="216024" cy="262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hlinkHover r:id="" action="ppaction://hlinkshowjump?jump=nextslide"/>
          </p:cNvPr>
          <p:cNvSpPr/>
          <p:nvPr/>
        </p:nvSpPr>
        <p:spPr>
          <a:xfrm rot="5400000">
            <a:off x="6892445" y="4584607"/>
            <a:ext cx="216024" cy="337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hlinkHover r:id="" action="ppaction://hlinkshowjump?jump=nextslide"/>
          </p:cNvPr>
          <p:cNvSpPr/>
          <p:nvPr/>
        </p:nvSpPr>
        <p:spPr>
          <a:xfrm>
            <a:off x="6022567" y="4310697"/>
            <a:ext cx="216024" cy="163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hlinkHover r:id="" action="ppaction://hlinkshowjump?jump=nextslide"/>
          </p:cNvPr>
          <p:cNvSpPr/>
          <p:nvPr/>
        </p:nvSpPr>
        <p:spPr>
          <a:xfrm>
            <a:off x="5319790" y="4999321"/>
            <a:ext cx="216024" cy="1374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hlinkHover r:id="" action="ppaction://hlinkshowjump?jump=nextslide"/>
          </p:cNvPr>
          <p:cNvSpPr/>
          <p:nvPr/>
        </p:nvSpPr>
        <p:spPr>
          <a:xfrm rot="5400000">
            <a:off x="3427913" y="4473116"/>
            <a:ext cx="2160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hlinkHover r:id="" action="ppaction://hlinkshowjump?jump=nextslide"/>
          </p:cNvPr>
          <p:cNvSpPr/>
          <p:nvPr/>
        </p:nvSpPr>
        <p:spPr>
          <a:xfrm>
            <a:off x="2465340" y="4581128"/>
            <a:ext cx="216024" cy="162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hlinkHover r:id="" action="ppaction://hlinkshowjump?jump=nextslide"/>
          </p:cNvPr>
          <p:cNvSpPr/>
          <p:nvPr/>
        </p:nvSpPr>
        <p:spPr>
          <a:xfrm rot="5400000">
            <a:off x="233772" y="314908"/>
            <a:ext cx="216024" cy="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C:\Users\daniele\AppData\Local\Microsoft\Windows\Temporary Internet Files\Content.IE5\MCAXFFA7\MC9004447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754" y="5684751"/>
            <a:ext cx="905723" cy="11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agina iniziale 2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mile 1"/>
          <p:cNvSpPr/>
          <p:nvPr/>
        </p:nvSpPr>
        <p:spPr>
          <a:xfrm>
            <a:off x="4247964" y="3789040"/>
            <a:ext cx="396044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7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Segnaposto piè di pagina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autori: De Stefano- Querini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Peccato… hai fatto un errore…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Se vuoi ricominciare clicca qui a lato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539552" y="188640"/>
            <a:ext cx="54006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gina iniziale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589891"/>
            <a:ext cx="806489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Importante il posizionamento del pulsante per ritrovare il «puntatore del mouse» nel posto giusto, alla partenza del labirinto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1/1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Bibliografia</a:t>
            </a:r>
            <a:endParaRPr lang="it-IT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836711"/>
            <a:ext cx="8305800" cy="3456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L. Marotta, P.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Varvara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- Funzioni esecutive nei DSA, Edizioni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Erickson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, 2013, € 18,50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b="1" dirty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F. Benso, Sistema attentivo-esecutivo e lettura, Edizioni Il leone verde, 2010, € 40,00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endParaRPr lang="it-IT" altLang="it-IT" sz="2200" b="1" dirty="0">
              <a:solidFill>
                <a:srgbClr val="002060"/>
              </a:solidFill>
              <a:cs typeface="Times New Roman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92100" algn="l"/>
              </a:tabLst>
            </a:pP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G. M. Marzocchi, S.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Portolan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, A.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Usilla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, S.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Valgussa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,          Autoregolare l’attenzione, Edizioni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Erickson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, 2013,                                 Libro + </a:t>
            </a:r>
            <a:r>
              <a:rPr lang="it-IT" altLang="it-IT" sz="2200" b="1" dirty="0" err="1" smtClean="0">
                <a:solidFill>
                  <a:srgbClr val="002060"/>
                </a:solidFill>
                <a:cs typeface="Times New Roman" charset="0"/>
              </a:rPr>
              <a:t>cd-rom</a:t>
            </a:r>
            <a:r>
              <a:rPr lang="it-IT" altLang="it-IT" sz="2200" b="1" dirty="0" smtClean="0">
                <a:solidFill>
                  <a:srgbClr val="002060"/>
                </a:solidFill>
                <a:cs typeface="Times New Roman" charset="0"/>
              </a:rPr>
              <a:t> € 39,00</a:t>
            </a: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</a:tabLst>
            </a:pPr>
            <a:endParaRPr lang="it-IT" altLang="it-IT" sz="2200" dirty="0" smtClean="0">
              <a:solidFill>
                <a:srgbClr val="00206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6/28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/>
              <a:t>Moscovitch</a:t>
            </a:r>
            <a:r>
              <a:rPr lang="it-IT" sz="2400" b="1" dirty="0"/>
              <a:t> e Umiltà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79513" y="692696"/>
            <a:ext cx="8770728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Moduli di I tipo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Non assemblati </a:t>
            </a:r>
            <a:r>
              <a:rPr lang="it-IT" sz="2000" b="1" dirty="0">
                <a:solidFill>
                  <a:srgbClr val="002060"/>
                </a:solidFill>
              </a:rPr>
              <a:t>e con una </a:t>
            </a:r>
            <a:r>
              <a:rPr lang="it-IT" sz="2000" b="1" dirty="0" smtClean="0">
                <a:solidFill>
                  <a:srgbClr val="002060"/>
                </a:solidFill>
              </a:rPr>
              <a:t>specificità funzionale</a:t>
            </a:r>
            <a:r>
              <a:rPr lang="it-IT" sz="2000" dirty="0" smtClean="0">
                <a:solidFill>
                  <a:srgbClr val="002060"/>
                </a:solidFill>
              </a:rPr>
              <a:t>. Ad </a:t>
            </a:r>
            <a:r>
              <a:rPr lang="it-IT" sz="2000" dirty="0">
                <a:solidFill>
                  <a:srgbClr val="002060"/>
                </a:solidFill>
              </a:rPr>
              <a:t>esempio, </a:t>
            </a:r>
            <a:r>
              <a:rPr lang="it-IT" sz="2000" dirty="0" smtClean="0">
                <a:solidFill>
                  <a:srgbClr val="002060"/>
                </a:solidFill>
              </a:rPr>
              <a:t>sarebbero moduli </a:t>
            </a:r>
            <a:r>
              <a:rPr lang="it-IT" sz="2000" dirty="0">
                <a:solidFill>
                  <a:srgbClr val="002060"/>
                </a:solidFill>
              </a:rPr>
              <a:t>di primo tipo la </a:t>
            </a:r>
            <a:r>
              <a:rPr lang="it-IT" sz="2000" u="sng" dirty="0">
                <a:solidFill>
                  <a:srgbClr val="002060"/>
                </a:solidFill>
              </a:rPr>
              <a:t>percezione </a:t>
            </a:r>
            <a:r>
              <a:rPr lang="it-IT" sz="2000" u="sng" dirty="0" smtClean="0">
                <a:solidFill>
                  <a:srgbClr val="002060"/>
                </a:solidFill>
              </a:rPr>
              <a:t>dei colori</a:t>
            </a:r>
            <a:r>
              <a:rPr lang="it-IT" sz="2000" u="sng" dirty="0">
                <a:solidFill>
                  <a:srgbClr val="002060"/>
                </a:solidFill>
              </a:rPr>
              <a:t>, </a:t>
            </a:r>
            <a:r>
              <a:rPr lang="it-IT" sz="2000" u="sng" dirty="0" smtClean="0">
                <a:solidFill>
                  <a:srgbClr val="002060"/>
                </a:solidFill>
              </a:rPr>
              <a:t>delle frequenze </a:t>
            </a:r>
            <a:r>
              <a:rPr lang="it-IT" sz="2000" u="sng" dirty="0">
                <a:solidFill>
                  <a:srgbClr val="002060"/>
                </a:solidFill>
              </a:rPr>
              <a:t>acustiche, </a:t>
            </a:r>
            <a:r>
              <a:rPr lang="it-IT" sz="2000" u="sng" dirty="0" smtClean="0">
                <a:solidFill>
                  <a:srgbClr val="002060"/>
                </a:solidFill>
              </a:rPr>
              <a:t>della localizzazione </a:t>
            </a:r>
            <a:r>
              <a:rPr lang="it-IT" sz="2000" u="sng" dirty="0">
                <a:solidFill>
                  <a:srgbClr val="002060"/>
                </a:solidFill>
              </a:rPr>
              <a:t>del suono e visiva, </a:t>
            </a:r>
            <a:r>
              <a:rPr lang="it-IT" sz="2000" u="sng" dirty="0" smtClean="0">
                <a:solidFill>
                  <a:srgbClr val="002060"/>
                </a:solidFill>
              </a:rPr>
              <a:t>della profondità</a:t>
            </a:r>
            <a:r>
              <a:rPr lang="it-IT" sz="2000" u="sng" dirty="0">
                <a:solidFill>
                  <a:srgbClr val="002060"/>
                </a:solidFill>
              </a:rPr>
              <a:t>, dei </a:t>
            </a:r>
            <a:r>
              <a:rPr lang="it-IT" sz="2000" u="sng" dirty="0" smtClean="0">
                <a:solidFill>
                  <a:srgbClr val="002060"/>
                </a:solidFill>
              </a:rPr>
              <a:t>visi.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Moduli di II tipo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A</a:t>
            </a:r>
            <a:r>
              <a:rPr lang="it-IT" sz="2000" b="1" dirty="0" smtClean="0">
                <a:solidFill>
                  <a:srgbClr val="002060"/>
                </a:solidFill>
              </a:rPr>
              <a:t>ssemblati </a:t>
            </a:r>
            <a:r>
              <a:rPr lang="it-IT" sz="2000" b="1" dirty="0">
                <a:solidFill>
                  <a:srgbClr val="002060"/>
                </a:solidFill>
              </a:rPr>
              <a:t>su </a:t>
            </a:r>
            <a:r>
              <a:rPr lang="it-IT" sz="2000" b="1" dirty="0" smtClean="0">
                <a:solidFill>
                  <a:srgbClr val="002060"/>
                </a:solidFill>
              </a:rPr>
              <a:t>base innata (modalità implicita)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>
                <a:solidFill>
                  <a:srgbClr val="002060"/>
                </a:solidFill>
              </a:rPr>
              <a:t>con l’input integrato da </a:t>
            </a:r>
            <a:r>
              <a:rPr lang="it-IT" sz="2000" dirty="0" smtClean="0">
                <a:solidFill>
                  <a:srgbClr val="002060"/>
                </a:solidFill>
              </a:rPr>
              <a:t>un </a:t>
            </a:r>
            <a:r>
              <a:rPr lang="it-IT" sz="2000" u="sng" dirty="0" smtClean="0">
                <a:solidFill>
                  <a:srgbClr val="002060"/>
                </a:solidFill>
              </a:rPr>
              <a:t>elaboratore </a:t>
            </a:r>
            <a:r>
              <a:rPr lang="it-IT" sz="2000" u="sng" dirty="0">
                <a:solidFill>
                  <a:srgbClr val="002060"/>
                </a:solidFill>
              </a:rPr>
              <a:t>centrale</a:t>
            </a:r>
            <a:r>
              <a:rPr lang="it-IT" sz="2000" dirty="0">
                <a:solidFill>
                  <a:srgbClr val="002060"/>
                </a:solidFill>
              </a:rPr>
              <a:t>, che </a:t>
            </a:r>
            <a:r>
              <a:rPr lang="it-IT" sz="2000" dirty="0" smtClean="0">
                <a:solidFill>
                  <a:srgbClr val="002060"/>
                </a:solidFill>
              </a:rPr>
              <a:t>sembra distaccare </a:t>
            </a:r>
            <a:r>
              <a:rPr lang="it-IT" sz="2000" u="sng" dirty="0">
                <a:solidFill>
                  <a:srgbClr val="002060"/>
                </a:solidFill>
              </a:rPr>
              <a:t>risorse per </a:t>
            </a:r>
            <a:r>
              <a:rPr lang="it-IT" sz="2000" u="sng" dirty="0" smtClean="0">
                <a:solidFill>
                  <a:srgbClr val="002060"/>
                </a:solidFill>
              </a:rPr>
              <a:t>dedicarle definitivamente </a:t>
            </a:r>
            <a:r>
              <a:rPr lang="it-IT" sz="2000" u="sng" dirty="0">
                <a:solidFill>
                  <a:srgbClr val="002060"/>
                </a:solidFill>
              </a:rPr>
              <a:t>al modulo </a:t>
            </a:r>
            <a:r>
              <a:rPr lang="it-IT" sz="2000" dirty="0">
                <a:solidFill>
                  <a:srgbClr val="002060"/>
                </a:solidFill>
              </a:rPr>
              <a:t>(</a:t>
            </a:r>
            <a:r>
              <a:rPr lang="it-IT" sz="2000" dirty="0" smtClean="0">
                <a:solidFill>
                  <a:srgbClr val="002060"/>
                </a:solidFill>
              </a:rPr>
              <a:t>processore dedicato</a:t>
            </a:r>
            <a:r>
              <a:rPr lang="it-IT" sz="2000" dirty="0">
                <a:solidFill>
                  <a:srgbClr val="002060"/>
                </a:solidFill>
              </a:rPr>
              <a:t>). Esempi di moduli di </a:t>
            </a:r>
            <a:r>
              <a:rPr lang="it-IT" sz="2000" dirty="0" smtClean="0">
                <a:solidFill>
                  <a:srgbClr val="002060"/>
                </a:solidFill>
              </a:rPr>
              <a:t>secondo tipo </a:t>
            </a:r>
            <a:r>
              <a:rPr lang="it-IT" sz="2000" dirty="0">
                <a:solidFill>
                  <a:srgbClr val="002060"/>
                </a:solidFill>
              </a:rPr>
              <a:t>sono le </a:t>
            </a:r>
            <a:r>
              <a:rPr lang="it-IT" sz="2000" b="1" dirty="0">
                <a:solidFill>
                  <a:srgbClr val="002060"/>
                </a:solidFill>
              </a:rPr>
              <a:t>abilità linguistiche e </a:t>
            </a:r>
            <a:r>
              <a:rPr lang="it-IT" sz="2000" b="1" dirty="0" smtClean="0">
                <a:solidFill>
                  <a:srgbClr val="002060"/>
                </a:solidFill>
              </a:rPr>
              <a:t>il riconoscimento </a:t>
            </a:r>
            <a:r>
              <a:rPr lang="it-IT" sz="2000" b="1" dirty="0">
                <a:solidFill>
                  <a:srgbClr val="002060"/>
                </a:solidFill>
              </a:rPr>
              <a:t>degli oggetti</a:t>
            </a:r>
            <a:r>
              <a:rPr lang="it-IT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Moduli di </a:t>
            </a:r>
            <a:r>
              <a:rPr lang="it-IT" sz="2000" b="1" dirty="0" smtClean="0">
                <a:solidFill>
                  <a:srgbClr val="FF0000"/>
                </a:solidFill>
              </a:rPr>
              <a:t>III </a:t>
            </a:r>
            <a:r>
              <a:rPr lang="it-IT" sz="2000" b="1" dirty="0">
                <a:solidFill>
                  <a:srgbClr val="FF0000"/>
                </a:solidFill>
              </a:rPr>
              <a:t>tipo</a:t>
            </a:r>
          </a:p>
          <a:p>
            <a:r>
              <a:rPr lang="it-IT" sz="2000" b="1" dirty="0" smtClean="0">
                <a:solidFill>
                  <a:srgbClr val="002060"/>
                </a:solidFill>
              </a:rPr>
              <a:t>Derivati </a:t>
            </a:r>
            <a:r>
              <a:rPr lang="it-IT" sz="2000" b="1" dirty="0">
                <a:solidFill>
                  <a:srgbClr val="002060"/>
                </a:solidFill>
              </a:rPr>
              <a:t>dall’</a:t>
            </a:r>
            <a:r>
              <a:rPr lang="it-IT" sz="2000" b="1" dirty="0" err="1">
                <a:solidFill>
                  <a:srgbClr val="002060"/>
                </a:solidFill>
              </a:rPr>
              <a:t>assemblamento</a:t>
            </a:r>
            <a:r>
              <a:rPr lang="it-IT" sz="2000" b="1" dirty="0">
                <a:solidFill>
                  <a:srgbClr val="002060"/>
                </a:solidFill>
              </a:rPr>
              <a:t> di due moduli di secondo </a:t>
            </a:r>
            <a:r>
              <a:rPr lang="it-IT" sz="2000" dirty="0">
                <a:solidFill>
                  <a:srgbClr val="002060"/>
                </a:solidFill>
              </a:rPr>
              <a:t>tipo grazie </a:t>
            </a:r>
            <a:r>
              <a:rPr lang="it-IT" sz="2000" b="1" dirty="0">
                <a:solidFill>
                  <a:srgbClr val="002060"/>
                </a:solidFill>
              </a:rPr>
              <a:t>all’intervento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2060"/>
                </a:solidFill>
              </a:rPr>
              <a:t>esplicito</a:t>
            </a:r>
            <a:r>
              <a:rPr lang="it-IT" sz="2000" dirty="0">
                <a:solidFill>
                  <a:srgbClr val="002060"/>
                </a:solidFill>
              </a:rPr>
              <a:t>, quindi volontario e consapevole </a:t>
            </a:r>
            <a:r>
              <a:rPr lang="it-IT" sz="2000" b="1" dirty="0">
                <a:solidFill>
                  <a:srgbClr val="002060"/>
                </a:solidFill>
              </a:rPr>
              <a:t>del processore centrale.</a:t>
            </a:r>
            <a:r>
              <a:rPr lang="it-IT" sz="2000" dirty="0">
                <a:solidFill>
                  <a:srgbClr val="002060"/>
                </a:solidFill>
              </a:rPr>
              <a:t> Sono moduli di terzo tipo la </a:t>
            </a:r>
            <a:r>
              <a:rPr lang="it-IT" sz="2000" u="sng" dirty="0">
                <a:solidFill>
                  <a:srgbClr val="002060"/>
                </a:solidFill>
              </a:rPr>
              <a:t>lettura e l’apprendimento motorio complesso. </a:t>
            </a:r>
            <a:r>
              <a:rPr lang="it-IT" sz="2000" dirty="0" smtClean="0">
                <a:solidFill>
                  <a:srgbClr val="002060"/>
                </a:solidFill>
              </a:rPr>
              <a:t>Anche </a:t>
            </a:r>
            <a:r>
              <a:rPr lang="it-IT" sz="2000" dirty="0">
                <a:solidFill>
                  <a:srgbClr val="002060"/>
                </a:solidFill>
              </a:rPr>
              <a:t>per i moduli di terzo tipo esiste un processore dedicato che fornisce risorse al modulo stesso, che non richiede </a:t>
            </a:r>
            <a:r>
              <a:rPr lang="it-IT" sz="2000" dirty="0" smtClean="0">
                <a:solidFill>
                  <a:srgbClr val="002060"/>
                </a:solidFill>
              </a:rPr>
              <a:t>più </a:t>
            </a:r>
            <a:r>
              <a:rPr lang="it-IT" sz="2000" dirty="0">
                <a:solidFill>
                  <a:srgbClr val="002060"/>
                </a:solidFill>
              </a:rPr>
              <a:t>un continuo intervento del processore centrale dal momento in cui si </a:t>
            </a:r>
            <a:r>
              <a:rPr lang="it-IT" sz="2000" dirty="0" smtClean="0">
                <a:solidFill>
                  <a:srgbClr val="002060"/>
                </a:solidFill>
              </a:rPr>
              <a:t>è </a:t>
            </a:r>
            <a:r>
              <a:rPr lang="it-IT" sz="2000" dirty="0">
                <a:solidFill>
                  <a:srgbClr val="002060"/>
                </a:solidFill>
              </a:rPr>
              <a:t>automatizzato. </a:t>
            </a:r>
            <a:endParaRPr lang="it-IT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7/28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/>
              <a:t>Moscovitch</a:t>
            </a:r>
            <a:r>
              <a:rPr lang="it-IT" sz="2400" b="1" dirty="0"/>
              <a:t> e Umiltà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81038"/>
            <a:ext cx="74580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0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autore: De Stefano</a:t>
            </a:r>
            <a:endParaRPr lang="it-IT"/>
          </a:p>
        </p:txBody>
      </p:sp>
      <p:sp>
        <p:nvSpPr>
          <p:cNvPr id="3" name="Pagina iniziale 2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8770240" y="11724"/>
            <a:ext cx="360000" cy="36702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1997" y="1433"/>
            <a:ext cx="648072" cy="307777"/>
          </a:xfrm>
          <a:prstGeom prst="rect">
            <a:avLst/>
          </a:prstGeom>
          <a:ln cmpd="sng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8/28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5" name="Ritaglia angolo diagonale rettangolo 4"/>
          <p:cNvSpPr/>
          <p:nvPr/>
        </p:nvSpPr>
        <p:spPr>
          <a:xfrm>
            <a:off x="971600" y="44624"/>
            <a:ext cx="7200800" cy="50405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/>
              <a:t>Moscovitch</a:t>
            </a:r>
            <a:r>
              <a:rPr lang="it-IT" sz="2400" b="1" dirty="0"/>
              <a:t> e Umiltà</a:t>
            </a:r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3620" y="6590359"/>
            <a:ext cx="360000" cy="26377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8244408" y="6590359"/>
            <a:ext cx="360040" cy="263779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5678"/>
            <a:ext cx="7272807" cy="412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5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ttà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ttà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Satellit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Equinozi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nozi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5246</Words>
  <Application>Microsoft Office PowerPoint</Application>
  <PresentationFormat>Presentazione su schermo (4:3)</PresentationFormat>
  <Paragraphs>599</Paragraphs>
  <Slides>67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67</vt:i4>
      </vt:variant>
    </vt:vector>
  </HeadingPairs>
  <TitlesOfParts>
    <vt:vector size="71" baseType="lpstr">
      <vt:lpstr>Tema di Office</vt:lpstr>
      <vt:lpstr>Chart</vt:lpstr>
      <vt:lpstr>Grafico di Microsoft Excel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</dc:creator>
  <cp:lastModifiedBy>daniele</cp:lastModifiedBy>
  <cp:revision>183</cp:revision>
  <dcterms:created xsi:type="dcterms:W3CDTF">2014-06-02T12:06:18Z</dcterms:created>
  <dcterms:modified xsi:type="dcterms:W3CDTF">2014-07-04T07:52:23Z</dcterms:modified>
</cp:coreProperties>
</file>